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Lst>
  <p:sldSz cx="384048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EDB"/>
    <a:srgbClr val="C6AE71"/>
    <a:srgbClr val="70AD47"/>
    <a:srgbClr val="264478"/>
    <a:srgbClr val="5B9BD5"/>
    <a:srgbClr val="F7BF32"/>
    <a:srgbClr val="D9D9D9"/>
    <a:srgbClr val="DB7630"/>
    <a:srgbClr val="8497B0"/>
    <a:srgbClr val="F4D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8"/>
    <p:restoredTop sz="94650"/>
  </p:normalViewPr>
  <p:slideViewPr>
    <p:cSldViewPr snapToGrid="0" snapToObjects="1">
      <p:cViewPr>
        <p:scale>
          <a:sx n="80" d="100"/>
          <a:sy n="80" d="100"/>
        </p:scale>
        <p:origin x="-4576" y="-7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Lewelling" userId="36390082-45d1-4b00-8917-2836a85a6afa" providerId="ADAL" clId="{B1A5A5CE-EB3D-224A-B3C5-BFD9E1DF1584}"/>
    <pc:docChg chg="modSld">
      <pc:chgData name="Taylor Lewelling" userId="36390082-45d1-4b00-8917-2836a85a6afa" providerId="ADAL" clId="{B1A5A5CE-EB3D-224A-B3C5-BFD9E1DF1584}" dt="2019-11-22T20:24:03.175" v="0" actId="1076"/>
      <pc:docMkLst>
        <pc:docMk/>
      </pc:docMkLst>
      <pc:sldChg chg="modSp">
        <pc:chgData name="Taylor Lewelling" userId="36390082-45d1-4b00-8917-2836a85a6afa" providerId="ADAL" clId="{B1A5A5CE-EB3D-224A-B3C5-BFD9E1DF1584}" dt="2019-11-22T20:24:03.175" v="0" actId="1076"/>
        <pc:sldMkLst>
          <pc:docMk/>
          <pc:sldMk cId="171619519" sldId="256"/>
        </pc:sldMkLst>
        <pc:spChg chg="mod">
          <ac:chgData name="Taylor Lewelling" userId="36390082-45d1-4b00-8917-2836a85a6afa" providerId="ADAL" clId="{B1A5A5CE-EB3D-224A-B3C5-BFD9E1DF1584}" dt="2019-11-22T20:24:03.175" v="0" actId="1076"/>
          <ac:spMkLst>
            <pc:docMk/>
            <pc:sldMk cId="171619519" sldId="256"/>
            <ac:spMk id="2" creationId="{2B4FFD4E-0D8F-BD4B-B4F9-1D7DA83701C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taylorlewelling\Documents\Final%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aylorlewelling\Documents\Final%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aylorlewelling\Documents\Final%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aylorlewelling\Documents\Final%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Corbel" panose="020B0503020204020204" pitchFamily="34" charset="0"/>
                <a:ea typeface="+mn-ea"/>
                <a:cs typeface="+mn-cs"/>
              </a:defRPr>
            </a:pPr>
            <a:r>
              <a:rPr lang="en-US" sz="2000" dirty="0">
                <a:latin typeface="Corbel" panose="020B0503020204020204" pitchFamily="34" charset="0"/>
              </a:rPr>
              <a:t>Bacterial Growth Curves with Tape Adhesive</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Corbel" panose="020B0503020204020204" pitchFamily="34" charset="0"/>
              <a:ea typeface="+mn-ea"/>
              <a:cs typeface="+mn-cs"/>
            </a:defRPr>
          </a:pPr>
          <a:endParaRPr lang="en-US"/>
        </a:p>
      </c:txPr>
    </c:title>
    <c:autoTitleDeleted val="0"/>
    <c:plotArea>
      <c:layout/>
      <c:lineChart>
        <c:grouping val="standard"/>
        <c:varyColors val="0"/>
        <c:ser>
          <c:idx val="0"/>
          <c:order val="0"/>
          <c:tx>
            <c:strRef>
              <c:f>Sheet2!$F$220</c:f>
              <c:strCache>
                <c:ptCount val="1"/>
                <c:pt idx="0">
                  <c:v>Tape </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Sheet2!$E$221:$E$268</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Sheet2!$F$221:$F$268</c:f>
              <c:numCache>
                <c:formatCode>General</c:formatCode>
                <c:ptCount val="48"/>
                <c:pt idx="0">
                  <c:v>4.5454545478662567E-6</c:v>
                </c:pt>
                <c:pt idx="1">
                  <c:v>2.6363681818181846</c:v>
                </c:pt>
                <c:pt idx="2">
                  <c:v>5.0909136363636378</c:v>
                </c:pt>
                <c:pt idx="3">
                  <c:v>6.636368181818181</c:v>
                </c:pt>
                <c:pt idx="4">
                  <c:v>9.4545500000000011</c:v>
                </c:pt>
                <c:pt idx="5">
                  <c:v>13.181822727272728</c:v>
                </c:pt>
                <c:pt idx="6">
                  <c:v>16.363640909090908</c:v>
                </c:pt>
                <c:pt idx="7">
                  <c:v>20.000004545454548</c:v>
                </c:pt>
                <c:pt idx="8">
                  <c:v>23.181822727272728</c:v>
                </c:pt>
                <c:pt idx="9">
                  <c:v>25.818186363636368</c:v>
                </c:pt>
                <c:pt idx="10">
                  <c:v>28.454550000000001</c:v>
                </c:pt>
                <c:pt idx="11">
                  <c:v>30.727277272727274</c:v>
                </c:pt>
                <c:pt idx="12">
                  <c:v>33.181822727272731</c:v>
                </c:pt>
                <c:pt idx="13">
                  <c:v>35.181822727272731</c:v>
                </c:pt>
                <c:pt idx="14">
                  <c:v>36.090913636363638</c:v>
                </c:pt>
                <c:pt idx="15">
                  <c:v>37.363640909090904</c:v>
                </c:pt>
                <c:pt idx="16">
                  <c:v>38.363640909090904</c:v>
                </c:pt>
                <c:pt idx="17">
                  <c:v>39.000004545454544</c:v>
                </c:pt>
                <c:pt idx="18">
                  <c:v>39.818186363636357</c:v>
                </c:pt>
                <c:pt idx="19">
                  <c:v>40.636368181818185</c:v>
                </c:pt>
                <c:pt idx="20">
                  <c:v>41.545459090909091</c:v>
                </c:pt>
                <c:pt idx="21">
                  <c:v>42.545459090909091</c:v>
                </c:pt>
                <c:pt idx="22">
                  <c:v>43.363640909090904</c:v>
                </c:pt>
                <c:pt idx="23">
                  <c:v>43.818186363636357</c:v>
                </c:pt>
                <c:pt idx="24">
                  <c:v>44.818186363636357</c:v>
                </c:pt>
                <c:pt idx="25">
                  <c:v>45.545459090909091</c:v>
                </c:pt>
                <c:pt idx="26">
                  <c:v>46.000004545454544</c:v>
                </c:pt>
                <c:pt idx="27">
                  <c:v>46.909095454545451</c:v>
                </c:pt>
                <c:pt idx="28">
                  <c:v>47.909095454545451</c:v>
                </c:pt>
                <c:pt idx="29">
                  <c:v>48.454549999999998</c:v>
                </c:pt>
                <c:pt idx="30">
                  <c:v>48.909095454545451</c:v>
                </c:pt>
                <c:pt idx="31">
                  <c:v>50.000004545454544</c:v>
                </c:pt>
                <c:pt idx="32">
                  <c:v>50.545459090909091</c:v>
                </c:pt>
                <c:pt idx="33">
                  <c:v>51.545459090909091</c:v>
                </c:pt>
                <c:pt idx="34">
                  <c:v>52.090913636363638</c:v>
                </c:pt>
                <c:pt idx="35">
                  <c:v>52.545459090909091</c:v>
                </c:pt>
                <c:pt idx="36">
                  <c:v>53.454549999999998</c:v>
                </c:pt>
                <c:pt idx="37">
                  <c:v>54.636368181818185</c:v>
                </c:pt>
                <c:pt idx="38">
                  <c:v>54.363640909090904</c:v>
                </c:pt>
                <c:pt idx="39">
                  <c:v>55.000004545454544</c:v>
                </c:pt>
                <c:pt idx="40">
                  <c:v>55.636368181818185</c:v>
                </c:pt>
                <c:pt idx="41">
                  <c:v>55.818186363636357</c:v>
                </c:pt>
                <c:pt idx="42">
                  <c:v>56.090913636363638</c:v>
                </c:pt>
                <c:pt idx="43">
                  <c:v>56.636368181818185</c:v>
                </c:pt>
                <c:pt idx="44">
                  <c:v>57.272731818181811</c:v>
                </c:pt>
                <c:pt idx="45">
                  <c:v>57.545459090909091</c:v>
                </c:pt>
                <c:pt idx="46">
                  <c:v>57.727277272727264</c:v>
                </c:pt>
                <c:pt idx="47">
                  <c:v>58.000004545454544</c:v>
                </c:pt>
              </c:numCache>
            </c:numRef>
          </c:val>
          <c:smooth val="0"/>
          <c:extLst>
            <c:ext xmlns:c16="http://schemas.microsoft.com/office/drawing/2014/chart" uri="{C3380CC4-5D6E-409C-BE32-E72D297353CC}">
              <c16:uniqueId val="{00000000-3111-0545-993E-AE7038EDCEE6}"/>
            </c:ext>
          </c:extLst>
        </c:ser>
        <c:ser>
          <c:idx val="1"/>
          <c:order val="1"/>
          <c:tx>
            <c:strRef>
              <c:f>Sheet2!$G$220</c:f>
              <c:strCache>
                <c:ptCount val="1"/>
                <c:pt idx="0">
                  <c:v>Tape+Polypropylene </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Sheet2!$E$221:$E$268</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Sheet2!$G$221:$G$268</c:f>
              <c:numCache>
                <c:formatCode>General</c:formatCode>
                <c:ptCount val="48"/>
                <c:pt idx="0">
                  <c:v>0</c:v>
                </c:pt>
                <c:pt idx="1">
                  <c:v>1.625</c:v>
                </c:pt>
                <c:pt idx="2">
                  <c:v>3.125</c:v>
                </c:pt>
                <c:pt idx="3">
                  <c:v>5</c:v>
                </c:pt>
                <c:pt idx="4">
                  <c:v>7.5</c:v>
                </c:pt>
                <c:pt idx="5">
                  <c:v>10</c:v>
                </c:pt>
                <c:pt idx="6">
                  <c:v>12.5625</c:v>
                </c:pt>
                <c:pt idx="7">
                  <c:v>15.5</c:v>
                </c:pt>
                <c:pt idx="8">
                  <c:v>18</c:v>
                </c:pt>
                <c:pt idx="9">
                  <c:v>20.25</c:v>
                </c:pt>
                <c:pt idx="10">
                  <c:v>22.125</c:v>
                </c:pt>
                <c:pt idx="11">
                  <c:v>24.25</c:v>
                </c:pt>
                <c:pt idx="12">
                  <c:v>25.1875</c:v>
                </c:pt>
                <c:pt idx="13">
                  <c:v>26.625</c:v>
                </c:pt>
                <c:pt idx="14">
                  <c:v>27.5625</c:v>
                </c:pt>
                <c:pt idx="15">
                  <c:v>28.4375</c:v>
                </c:pt>
                <c:pt idx="16">
                  <c:v>29.0625</c:v>
                </c:pt>
                <c:pt idx="17">
                  <c:v>29.375</c:v>
                </c:pt>
                <c:pt idx="18">
                  <c:v>30.1875</c:v>
                </c:pt>
                <c:pt idx="19">
                  <c:v>30.4375</c:v>
                </c:pt>
                <c:pt idx="20">
                  <c:v>30.8125</c:v>
                </c:pt>
                <c:pt idx="21">
                  <c:v>31.375</c:v>
                </c:pt>
                <c:pt idx="22">
                  <c:v>31.375</c:v>
                </c:pt>
                <c:pt idx="23">
                  <c:v>32.125</c:v>
                </c:pt>
                <c:pt idx="24">
                  <c:v>32.625</c:v>
                </c:pt>
                <c:pt idx="25">
                  <c:v>32.8125</c:v>
                </c:pt>
                <c:pt idx="26">
                  <c:v>33.375</c:v>
                </c:pt>
                <c:pt idx="27">
                  <c:v>33.75</c:v>
                </c:pt>
                <c:pt idx="28">
                  <c:v>34</c:v>
                </c:pt>
                <c:pt idx="29">
                  <c:v>34.6875</c:v>
                </c:pt>
                <c:pt idx="30">
                  <c:v>35.0625</c:v>
                </c:pt>
                <c:pt idx="31">
                  <c:v>35.3125</c:v>
                </c:pt>
                <c:pt idx="32">
                  <c:v>35.75</c:v>
                </c:pt>
                <c:pt idx="33">
                  <c:v>36</c:v>
                </c:pt>
                <c:pt idx="34">
                  <c:v>36.6875</c:v>
                </c:pt>
                <c:pt idx="35">
                  <c:v>37</c:v>
                </c:pt>
                <c:pt idx="36">
                  <c:v>37.6875</c:v>
                </c:pt>
                <c:pt idx="37">
                  <c:v>37.9375</c:v>
                </c:pt>
                <c:pt idx="38">
                  <c:v>38.3125</c:v>
                </c:pt>
                <c:pt idx="39">
                  <c:v>38.5</c:v>
                </c:pt>
                <c:pt idx="40">
                  <c:v>38.8125</c:v>
                </c:pt>
                <c:pt idx="41">
                  <c:v>39.375</c:v>
                </c:pt>
                <c:pt idx="42">
                  <c:v>39.9375</c:v>
                </c:pt>
                <c:pt idx="43">
                  <c:v>39.9375</c:v>
                </c:pt>
                <c:pt idx="44">
                  <c:v>40.3125</c:v>
                </c:pt>
                <c:pt idx="45">
                  <c:v>40.875</c:v>
                </c:pt>
                <c:pt idx="46">
                  <c:v>40.9375</c:v>
                </c:pt>
                <c:pt idx="47">
                  <c:v>41.1875</c:v>
                </c:pt>
              </c:numCache>
            </c:numRef>
          </c:val>
          <c:smooth val="0"/>
          <c:extLst>
            <c:ext xmlns:c16="http://schemas.microsoft.com/office/drawing/2014/chart" uri="{C3380CC4-5D6E-409C-BE32-E72D297353CC}">
              <c16:uniqueId val="{00000001-3111-0545-993E-AE7038EDCEE6}"/>
            </c:ext>
          </c:extLst>
        </c:ser>
        <c:ser>
          <c:idx val="2"/>
          <c:order val="2"/>
          <c:tx>
            <c:strRef>
              <c:f>Sheet2!$H$220</c:f>
              <c:strCache>
                <c:ptCount val="1"/>
                <c:pt idx="0">
                  <c:v>Tape+Dragonfly Wing</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Sheet2!$E$221:$E$268</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Sheet2!$H$221:$H$268</c:f>
              <c:numCache>
                <c:formatCode>General</c:formatCode>
                <c:ptCount val="48"/>
                <c:pt idx="0">
                  <c:v>-0.19444444444444287</c:v>
                </c:pt>
                <c:pt idx="1">
                  <c:v>0.25</c:v>
                </c:pt>
                <c:pt idx="2">
                  <c:v>0.80555555555555713</c:v>
                </c:pt>
                <c:pt idx="3">
                  <c:v>2.0277777777777786</c:v>
                </c:pt>
                <c:pt idx="4">
                  <c:v>3.8055555555555571</c:v>
                </c:pt>
                <c:pt idx="5">
                  <c:v>5.8055555555555571</c:v>
                </c:pt>
                <c:pt idx="6">
                  <c:v>8.25</c:v>
                </c:pt>
                <c:pt idx="7">
                  <c:v>10.25</c:v>
                </c:pt>
                <c:pt idx="8">
                  <c:v>12.583333333333336</c:v>
                </c:pt>
                <c:pt idx="9">
                  <c:v>14.138888888888886</c:v>
                </c:pt>
                <c:pt idx="10">
                  <c:v>16.027777777777779</c:v>
                </c:pt>
                <c:pt idx="11">
                  <c:v>17.583333333333336</c:v>
                </c:pt>
                <c:pt idx="12">
                  <c:v>18.583333333333336</c:v>
                </c:pt>
                <c:pt idx="13">
                  <c:v>18.916666666666664</c:v>
                </c:pt>
                <c:pt idx="14">
                  <c:v>20.027777777777779</c:v>
                </c:pt>
                <c:pt idx="15">
                  <c:v>20.25</c:v>
                </c:pt>
                <c:pt idx="16">
                  <c:v>20.25</c:v>
                </c:pt>
                <c:pt idx="17">
                  <c:v>20.694444444444443</c:v>
                </c:pt>
                <c:pt idx="18">
                  <c:v>21.027777777777779</c:v>
                </c:pt>
                <c:pt idx="19">
                  <c:v>21.25</c:v>
                </c:pt>
                <c:pt idx="20">
                  <c:v>21.027777777777779</c:v>
                </c:pt>
                <c:pt idx="21">
                  <c:v>21.361111111111114</c:v>
                </c:pt>
                <c:pt idx="22">
                  <c:v>21.694444444444443</c:v>
                </c:pt>
                <c:pt idx="23">
                  <c:v>21.916666666666664</c:v>
                </c:pt>
                <c:pt idx="24">
                  <c:v>22.25</c:v>
                </c:pt>
                <c:pt idx="25">
                  <c:v>22.694444444444443</c:v>
                </c:pt>
                <c:pt idx="26">
                  <c:v>22.25</c:v>
                </c:pt>
                <c:pt idx="27">
                  <c:v>22.583333333333336</c:v>
                </c:pt>
                <c:pt idx="28">
                  <c:v>22.916666666666664</c:v>
                </c:pt>
                <c:pt idx="29">
                  <c:v>23.361111111111114</c:v>
                </c:pt>
                <c:pt idx="30">
                  <c:v>23.805555555555557</c:v>
                </c:pt>
                <c:pt idx="31">
                  <c:v>23.916666666666664</c:v>
                </c:pt>
                <c:pt idx="32">
                  <c:v>23.694444444444443</c:v>
                </c:pt>
                <c:pt idx="33">
                  <c:v>24.027777777777779</c:v>
                </c:pt>
                <c:pt idx="34">
                  <c:v>24.805555555555557</c:v>
                </c:pt>
                <c:pt idx="35">
                  <c:v>25.027777777777779</c:v>
                </c:pt>
                <c:pt idx="36">
                  <c:v>25.25</c:v>
                </c:pt>
                <c:pt idx="37">
                  <c:v>24.916666666666664</c:v>
                </c:pt>
                <c:pt idx="38">
                  <c:v>25.694444444444443</c:v>
                </c:pt>
                <c:pt idx="39">
                  <c:v>25.583333333333336</c:v>
                </c:pt>
                <c:pt idx="40">
                  <c:v>25.916666666666664</c:v>
                </c:pt>
                <c:pt idx="41">
                  <c:v>25.805555555555557</c:v>
                </c:pt>
                <c:pt idx="42">
                  <c:v>25.916666666666664</c:v>
                </c:pt>
                <c:pt idx="43">
                  <c:v>26.472222222222221</c:v>
                </c:pt>
                <c:pt idx="44">
                  <c:v>25.916666666666664</c:v>
                </c:pt>
                <c:pt idx="45">
                  <c:v>26.472222222222221</c:v>
                </c:pt>
                <c:pt idx="46">
                  <c:v>26.25</c:v>
                </c:pt>
                <c:pt idx="47">
                  <c:v>26.25</c:v>
                </c:pt>
              </c:numCache>
            </c:numRef>
          </c:val>
          <c:smooth val="0"/>
          <c:extLst>
            <c:ext xmlns:c16="http://schemas.microsoft.com/office/drawing/2014/chart" uri="{C3380CC4-5D6E-409C-BE32-E72D297353CC}">
              <c16:uniqueId val="{00000002-3111-0545-993E-AE7038EDCEE6}"/>
            </c:ext>
          </c:extLst>
        </c:ser>
        <c:ser>
          <c:idx val="3"/>
          <c:order val="3"/>
          <c:tx>
            <c:strRef>
              <c:f>Sheet2!$I$220</c:f>
              <c:strCache>
                <c:ptCount val="1"/>
                <c:pt idx="0">
                  <c:v>No Substrate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Sheet2!$E$221:$E$268</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Sheet2!$I$221:$I$268</c:f>
              <c:numCache>
                <c:formatCode>General</c:formatCode>
                <c:ptCount val="48"/>
                <c:pt idx="0">
                  <c:v>2.3529411764755537E-4</c:v>
                </c:pt>
                <c:pt idx="1">
                  <c:v>0.14729411764705702</c:v>
                </c:pt>
                <c:pt idx="2">
                  <c:v>0.32376470588235051</c:v>
                </c:pt>
                <c:pt idx="3">
                  <c:v>1.147294117647057</c:v>
                </c:pt>
                <c:pt idx="4">
                  <c:v>2.2061176470588215</c:v>
                </c:pt>
                <c:pt idx="5">
                  <c:v>3.764941176470586</c:v>
                </c:pt>
                <c:pt idx="6">
                  <c:v>5.29435294117647</c:v>
                </c:pt>
                <c:pt idx="7">
                  <c:v>7.1178823529411765</c:v>
                </c:pt>
                <c:pt idx="8">
                  <c:v>8.882588235294115</c:v>
                </c:pt>
                <c:pt idx="9">
                  <c:v>10.353176470588235</c:v>
                </c:pt>
                <c:pt idx="10">
                  <c:v>11.735529411764702</c:v>
                </c:pt>
                <c:pt idx="11">
                  <c:v>12.735529411764702</c:v>
                </c:pt>
                <c:pt idx="12">
                  <c:v>13.647294117647057</c:v>
                </c:pt>
                <c:pt idx="13">
                  <c:v>14.382588235294115</c:v>
                </c:pt>
                <c:pt idx="14">
                  <c:v>14.911999999999999</c:v>
                </c:pt>
                <c:pt idx="15">
                  <c:v>15.264941176470586</c:v>
                </c:pt>
                <c:pt idx="16">
                  <c:v>15.441411764705883</c:v>
                </c:pt>
                <c:pt idx="17">
                  <c:v>15.882588235294115</c:v>
                </c:pt>
                <c:pt idx="18">
                  <c:v>16.176705882352941</c:v>
                </c:pt>
                <c:pt idx="19">
                  <c:v>16.29435294117647</c:v>
                </c:pt>
                <c:pt idx="20">
                  <c:v>16.529647058823528</c:v>
                </c:pt>
                <c:pt idx="21">
                  <c:v>16.647294117647057</c:v>
                </c:pt>
                <c:pt idx="22">
                  <c:v>16.853176470588231</c:v>
                </c:pt>
                <c:pt idx="23">
                  <c:v>17.117882352941173</c:v>
                </c:pt>
                <c:pt idx="24">
                  <c:v>17.323764705882354</c:v>
                </c:pt>
                <c:pt idx="25">
                  <c:v>17.382588235294115</c:v>
                </c:pt>
                <c:pt idx="26">
                  <c:v>17.470823529411767</c:v>
                </c:pt>
                <c:pt idx="27">
                  <c:v>17.500235294117644</c:v>
                </c:pt>
                <c:pt idx="28">
                  <c:v>18.029647058823528</c:v>
                </c:pt>
                <c:pt idx="29">
                  <c:v>17.882588235294115</c:v>
                </c:pt>
                <c:pt idx="30">
                  <c:v>18.088470588235296</c:v>
                </c:pt>
                <c:pt idx="31">
                  <c:v>18.000235294117644</c:v>
                </c:pt>
                <c:pt idx="32">
                  <c:v>18.147294117647057</c:v>
                </c:pt>
                <c:pt idx="33">
                  <c:v>18.176705882352941</c:v>
                </c:pt>
                <c:pt idx="34">
                  <c:v>18.206117647058825</c:v>
                </c:pt>
                <c:pt idx="35">
                  <c:v>18.500235294117644</c:v>
                </c:pt>
                <c:pt idx="36">
                  <c:v>18.411999999999999</c:v>
                </c:pt>
                <c:pt idx="37">
                  <c:v>18.29435294117647</c:v>
                </c:pt>
                <c:pt idx="38">
                  <c:v>18.588470588235296</c:v>
                </c:pt>
                <c:pt idx="39">
                  <c:v>18.676705882352941</c:v>
                </c:pt>
                <c:pt idx="40">
                  <c:v>18.529647058823528</c:v>
                </c:pt>
                <c:pt idx="41">
                  <c:v>18.559058823529412</c:v>
                </c:pt>
                <c:pt idx="42">
                  <c:v>18.617882352941173</c:v>
                </c:pt>
                <c:pt idx="43">
                  <c:v>18.617882352941173</c:v>
                </c:pt>
                <c:pt idx="44">
                  <c:v>18.764941176470586</c:v>
                </c:pt>
                <c:pt idx="45">
                  <c:v>18.647294117647057</c:v>
                </c:pt>
                <c:pt idx="46">
                  <c:v>18.588470588235296</c:v>
                </c:pt>
                <c:pt idx="47">
                  <c:v>18.735529411764702</c:v>
                </c:pt>
              </c:numCache>
            </c:numRef>
          </c:val>
          <c:smooth val="0"/>
          <c:extLst>
            <c:ext xmlns:c16="http://schemas.microsoft.com/office/drawing/2014/chart" uri="{C3380CC4-5D6E-409C-BE32-E72D297353CC}">
              <c16:uniqueId val="{00000003-3111-0545-993E-AE7038EDCEE6}"/>
            </c:ext>
          </c:extLst>
        </c:ser>
        <c:dLbls>
          <c:showLegendKey val="0"/>
          <c:showVal val="0"/>
          <c:showCatName val="0"/>
          <c:showSerName val="0"/>
          <c:showPercent val="0"/>
          <c:showBubbleSize val="0"/>
        </c:dLbls>
        <c:smooth val="0"/>
        <c:axId val="1174507296"/>
        <c:axId val="803217584"/>
      </c:lineChart>
      <c:catAx>
        <c:axId val="1174507296"/>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sz="1800" cap="none" dirty="0">
                    <a:latin typeface="Corbel" panose="020B0503020204020204" pitchFamily="34" charset="0"/>
                  </a:rPr>
                  <a:t>Hours</a:t>
                </a:r>
                <a:r>
                  <a:rPr lang="en-US" sz="1800" cap="none" baseline="0" dirty="0">
                    <a:latin typeface="Corbel" panose="020B0503020204020204" pitchFamily="34" charset="0"/>
                  </a:rPr>
                  <a:t> </a:t>
                </a:r>
                <a:endParaRPr lang="en-US" sz="1800" cap="none" dirty="0">
                  <a:latin typeface="Corbel" panose="020B0503020204020204" pitchFamily="34" charset="0"/>
                </a:endParaRPr>
              </a:p>
            </c:rich>
          </c:tx>
          <c:layout>
            <c:manualLayout>
              <c:xMode val="edge"/>
              <c:yMode val="edge"/>
              <c:x val="0.46649608343349602"/>
              <c:y val="0.88186079288632613"/>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2700000" spcFirstLastPara="1" vertOverflow="ellipsis"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803217584"/>
        <c:crosses val="autoZero"/>
        <c:auto val="1"/>
        <c:lblAlgn val="ctr"/>
        <c:lblOffset val="100"/>
        <c:noMultiLvlLbl val="0"/>
      </c:catAx>
      <c:valAx>
        <c:axId val="803217584"/>
        <c:scaling>
          <c:orientation val="minMax"/>
          <c:max val="60"/>
          <c:min val="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cap="all" baseline="0">
                    <a:solidFill>
                      <a:prstClr val="white">
                        <a:lumMod val="85000"/>
                      </a:prstClr>
                    </a:solidFill>
                    <a:latin typeface="+mn-lt"/>
                    <a:ea typeface="+mn-ea"/>
                    <a:cs typeface="+mn-cs"/>
                  </a:defRPr>
                </a:pPr>
                <a:r>
                  <a:rPr lang="en-US" sz="2000" b="1" i="0" kern="1200" cap="none" baseline="0" dirty="0">
                    <a:solidFill>
                      <a:srgbClr val="D9D9D9"/>
                    </a:solidFill>
                    <a:effectLst/>
                    <a:latin typeface="Corbel" panose="020B0503020204020204" pitchFamily="34" charset="0"/>
                  </a:rPr>
                  <a:t>Fluorescence Units </a:t>
                </a:r>
                <a:endParaRPr lang="en-US" sz="2000" cap="none" dirty="0">
                  <a:effectLst/>
                </a:endParaRPr>
              </a:p>
            </c:rich>
          </c:tx>
          <c:layout>
            <c:manualLayout>
              <c:xMode val="edge"/>
              <c:yMode val="edge"/>
              <c:x val="1.1898580823814469E-2"/>
              <c:y val="0.32614202957640004"/>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cap="all" baseline="0">
                  <a:solidFill>
                    <a:prstClr val="white">
                      <a:lumMod val="85000"/>
                    </a:prst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117450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latin typeface="Corbel" panose="020B0503020204020204" pitchFamily="34" charset="0"/>
              </a:rPr>
              <a:t>Maximum</a:t>
            </a:r>
            <a:r>
              <a:rPr lang="en-US" sz="2000" baseline="0" dirty="0">
                <a:latin typeface="Corbel" panose="020B0503020204020204" pitchFamily="34" charset="0"/>
              </a:rPr>
              <a:t> Bacterial Growth as a Measure of Fluorescence </a:t>
            </a:r>
            <a:r>
              <a:rPr lang="en-US" sz="2000" dirty="0">
                <a:latin typeface="Corbel" panose="020B0503020204020204" pitchFamily="34" charset="0"/>
              </a:rPr>
              <a:t> </a:t>
            </a:r>
            <a:r>
              <a:rPr lang="en-US" sz="2000" baseline="0" dirty="0">
                <a:latin typeface="Corbel" panose="020B0503020204020204" pitchFamily="34" charset="0"/>
              </a:rPr>
              <a:t> </a:t>
            </a:r>
            <a:endParaRPr lang="en-US" sz="2000" dirty="0">
              <a:latin typeface="Corbel" panose="020B0503020204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spPr>
              <a:solidFill>
                <a:srgbClr val="DB7630"/>
              </a:solidFill>
              <a:ln>
                <a:solidFill>
                  <a:srgbClr val="DB763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392-C34D-9904-4063CB9815DA}"/>
              </c:ext>
            </c:extLst>
          </c:dPt>
          <c:dPt>
            <c:idx val="2"/>
            <c:invertIfNegative val="0"/>
            <c:bubble3D val="0"/>
            <c:spPr>
              <a:solidFill>
                <a:srgbClr val="D9D9D9"/>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E392-C34D-9904-4063CB9815DA}"/>
              </c:ext>
            </c:extLst>
          </c:dPt>
          <c:dPt>
            <c:idx val="3"/>
            <c:invertIfNegative val="0"/>
            <c:bubble3D val="0"/>
            <c:spPr>
              <a:solidFill>
                <a:srgbClr val="5B9BD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392-C34D-9904-4063CB9815DA}"/>
              </c:ext>
            </c:extLst>
          </c:dPt>
          <c:dPt>
            <c:idx val="4"/>
            <c:invertIfNegative val="0"/>
            <c:bubble3D val="0"/>
            <c:spPr>
              <a:solidFill>
                <a:srgbClr val="70AD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E392-C34D-9904-4063CB9815DA}"/>
              </c:ext>
            </c:extLst>
          </c:dPt>
          <c:errBars>
            <c:errBarType val="both"/>
            <c:errValType val="cust"/>
            <c:noEndCap val="0"/>
            <c:plus>
              <c:numRef>
                <c:f>'11.9 plates'!$K$109:$Q$109</c:f>
                <c:numCache>
                  <c:formatCode>General</c:formatCode>
                  <c:ptCount val="7"/>
                  <c:pt idx="0">
                    <c:v>3.0215852571391197</c:v>
                  </c:pt>
                  <c:pt idx="1">
                    <c:v>1.8686742249999999</c:v>
                  </c:pt>
                  <c:pt idx="2">
                    <c:v>1.94</c:v>
                  </c:pt>
                  <c:pt idx="3">
                    <c:v>1.1822219045700226</c:v>
                  </c:pt>
                  <c:pt idx="4">
                    <c:v>0.47486840282335063</c:v>
                  </c:pt>
                  <c:pt idx="5">
                    <c:v>0.96465307524390131</c:v>
                  </c:pt>
                  <c:pt idx="6">
                    <c:v>1.1044941862261692</c:v>
                  </c:pt>
                </c:numCache>
              </c:numRef>
            </c:plus>
            <c:minus>
              <c:numRef>
                <c:f>'11.9 plates'!$K$109:$Q$109</c:f>
                <c:numCache>
                  <c:formatCode>General</c:formatCode>
                  <c:ptCount val="7"/>
                  <c:pt idx="0">
                    <c:v>3.0215852571391197</c:v>
                  </c:pt>
                  <c:pt idx="1">
                    <c:v>1.8686742249999999</c:v>
                  </c:pt>
                  <c:pt idx="2">
                    <c:v>1.94</c:v>
                  </c:pt>
                  <c:pt idx="3">
                    <c:v>1.1822219045700226</c:v>
                  </c:pt>
                  <c:pt idx="4">
                    <c:v>0.47486840282335063</c:v>
                  </c:pt>
                  <c:pt idx="5">
                    <c:v>0.96465307524390131</c:v>
                  </c:pt>
                  <c:pt idx="6">
                    <c:v>1.1044941862261692</c:v>
                  </c:pt>
                </c:numCache>
              </c:numRef>
            </c:minus>
            <c:spPr>
              <a:noFill/>
              <a:ln w="9525" cap="flat" cmpd="sng" algn="ctr">
                <a:solidFill>
                  <a:schemeClr val="lt1">
                    <a:lumMod val="95000"/>
                  </a:schemeClr>
                </a:solidFill>
                <a:round/>
              </a:ln>
              <a:effectLst/>
            </c:spPr>
          </c:errBars>
          <c:cat>
            <c:strRef>
              <c:f>('11.9 plates'!$K$105:$M$105,'11.9 plates'!$O$105:$Q$105)</c:f>
              <c:strCache>
                <c:ptCount val="6"/>
                <c:pt idx="0">
                  <c:v>Tape</c:v>
                </c:pt>
                <c:pt idx="1">
                  <c:v>Tape+Polypropylene </c:v>
                </c:pt>
                <c:pt idx="2">
                  <c:v>Tape+Dragonfly Wing</c:v>
                </c:pt>
                <c:pt idx="3">
                  <c:v>Glue</c:v>
                </c:pt>
                <c:pt idx="4">
                  <c:v>Glue+Polypropylene </c:v>
                </c:pt>
                <c:pt idx="5">
                  <c:v>Glue+Dragonfly Wing</c:v>
                </c:pt>
              </c:strCache>
            </c:strRef>
          </c:cat>
          <c:val>
            <c:numRef>
              <c:f>('11.9 plates'!$K$108:$M$108,'11.9 plates'!$O$108:$Q$108)</c:f>
              <c:numCache>
                <c:formatCode>General</c:formatCode>
                <c:ptCount val="6"/>
                <c:pt idx="0">
                  <c:v>32.84780847333333</c:v>
                </c:pt>
                <c:pt idx="1">
                  <c:v>27.201970589999998</c:v>
                </c:pt>
                <c:pt idx="2">
                  <c:v>15.264470589999998</c:v>
                </c:pt>
                <c:pt idx="3">
                  <c:v>2.5033594788888891</c:v>
                </c:pt>
                <c:pt idx="4">
                  <c:v>4.2366931455555559</c:v>
                </c:pt>
                <c:pt idx="5">
                  <c:v>-9.6673854444439655E-2</c:v>
                </c:pt>
              </c:numCache>
            </c:numRef>
          </c:val>
          <c:extLst>
            <c:ext xmlns:c16="http://schemas.microsoft.com/office/drawing/2014/chart" uri="{C3380CC4-5D6E-409C-BE32-E72D297353CC}">
              <c16:uniqueId val="{00000000-E392-C34D-9904-4063CB9815DA}"/>
            </c:ext>
          </c:extLst>
        </c:ser>
        <c:dLbls>
          <c:showLegendKey val="0"/>
          <c:showVal val="0"/>
          <c:showCatName val="0"/>
          <c:showSerName val="0"/>
          <c:showPercent val="0"/>
          <c:showBubbleSize val="0"/>
        </c:dLbls>
        <c:gapWidth val="100"/>
        <c:overlap val="-24"/>
        <c:axId val="425658176"/>
        <c:axId val="419595840"/>
      </c:barChart>
      <c:catAx>
        <c:axId val="4256581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419595840"/>
        <c:crosses val="autoZero"/>
        <c:auto val="1"/>
        <c:lblAlgn val="ctr"/>
        <c:lblOffset val="100"/>
        <c:noMultiLvlLbl val="0"/>
      </c:catAx>
      <c:valAx>
        <c:axId val="419595840"/>
        <c:scaling>
          <c:orientation val="minMax"/>
          <c:max val="37"/>
          <c:min val="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cap="none" dirty="0">
                    <a:latin typeface="Corbel" panose="020B0503020204020204" pitchFamily="34" charset="0"/>
                  </a:rPr>
                  <a:t>Fluorescence Units </a:t>
                </a:r>
              </a:p>
            </c:rich>
          </c:tx>
          <c:layout>
            <c:manualLayout>
              <c:xMode val="edge"/>
              <c:yMode val="edge"/>
              <c:x val="1.1898580823814469E-2"/>
              <c:y val="0.26865769224865788"/>
            </c:manualLayout>
          </c:layout>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42565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2000" b="1" i="0" baseline="0" dirty="0">
                <a:effectLst>
                  <a:outerShdw blurRad="50800" dist="38100" dir="5400000" algn="t" rotWithShape="0">
                    <a:srgbClr val="000000">
                      <a:alpha val="40000"/>
                    </a:srgbClr>
                  </a:outerShdw>
                </a:effectLst>
                <a:latin typeface="Corbel" panose="020B0503020204020204" pitchFamily="34" charset="0"/>
              </a:rPr>
              <a:t>Bacterial Growth Curves with Glue Adhesive </a:t>
            </a:r>
            <a:endParaRPr lang="en-US" sz="2000" dirty="0">
              <a:effectLst/>
              <a:latin typeface="Corbel" panose="020B05030202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prstClr val="white">
                    <a:lumMod val="95000"/>
                  </a:prstClr>
                </a:solidFill>
              </a:defRPr>
            </a:pPr>
            <a:endParaRPr lang="en-US" sz="2000"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Sheet2!$E$163</c:f>
              <c:strCache>
                <c:ptCount val="1"/>
                <c:pt idx="0">
                  <c:v>No Substrate</c:v>
                </c:pt>
              </c:strCache>
            </c:strRef>
          </c:tx>
          <c:spPr>
            <a:ln w="34925" cap="rnd">
              <a:solidFill>
                <a:srgbClr val="F7BF32"/>
              </a:solidFill>
              <a:round/>
            </a:ln>
            <a:effectLst>
              <a:outerShdw blurRad="57150" dist="19050" dir="5400000" algn="ctr" rotWithShape="0">
                <a:srgbClr val="000000">
                  <a:alpha val="63000"/>
                </a:srgbClr>
              </a:outerShdw>
            </a:effectLst>
          </c:spPr>
          <c:marker>
            <c:symbol val="none"/>
          </c:marker>
          <c:cat>
            <c:numRef>
              <c:f>Sheet2!$D$164:$D$211</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Sheet2!$E$164:$E$211</c:f>
              <c:numCache>
                <c:formatCode>General</c:formatCode>
                <c:ptCount val="48"/>
                <c:pt idx="0">
                  <c:v>2.3529411764755537E-4</c:v>
                </c:pt>
                <c:pt idx="1">
                  <c:v>0.14729411764705702</c:v>
                </c:pt>
                <c:pt idx="2">
                  <c:v>0.32376470588235051</c:v>
                </c:pt>
                <c:pt idx="3">
                  <c:v>1.147294117647057</c:v>
                </c:pt>
                <c:pt idx="4">
                  <c:v>2.2061176470588215</c:v>
                </c:pt>
                <c:pt idx="5">
                  <c:v>3.764941176470586</c:v>
                </c:pt>
                <c:pt idx="6">
                  <c:v>5.29435294117647</c:v>
                </c:pt>
                <c:pt idx="7">
                  <c:v>7.1178823529411765</c:v>
                </c:pt>
                <c:pt idx="8">
                  <c:v>8.882588235294115</c:v>
                </c:pt>
                <c:pt idx="9">
                  <c:v>10.353176470588235</c:v>
                </c:pt>
                <c:pt idx="10">
                  <c:v>11.735529411764702</c:v>
                </c:pt>
                <c:pt idx="11">
                  <c:v>12.735529411764702</c:v>
                </c:pt>
                <c:pt idx="12">
                  <c:v>13.647294117647057</c:v>
                </c:pt>
                <c:pt idx="13">
                  <c:v>14.382588235294115</c:v>
                </c:pt>
                <c:pt idx="14">
                  <c:v>14.911999999999999</c:v>
                </c:pt>
                <c:pt idx="15">
                  <c:v>15.264941176470586</c:v>
                </c:pt>
                <c:pt idx="16">
                  <c:v>15.441411764705883</c:v>
                </c:pt>
                <c:pt idx="17">
                  <c:v>15.882588235294115</c:v>
                </c:pt>
                <c:pt idx="18">
                  <c:v>16.176705882352941</c:v>
                </c:pt>
                <c:pt idx="19">
                  <c:v>16.29435294117647</c:v>
                </c:pt>
                <c:pt idx="20">
                  <c:v>16.529647058823528</c:v>
                </c:pt>
                <c:pt idx="21">
                  <c:v>16.647294117647057</c:v>
                </c:pt>
                <c:pt idx="22">
                  <c:v>16.853176470588231</c:v>
                </c:pt>
                <c:pt idx="23">
                  <c:v>17.117882352941173</c:v>
                </c:pt>
                <c:pt idx="24">
                  <c:v>17.323764705882354</c:v>
                </c:pt>
                <c:pt idx="25">
                  <c:v>17.382588235294115</c:v>
                </c:pt>
                <c:pt idx="26">
                  <c:v>17.470823529411767</c:v>
                </c:pt>
                <c:pt idx="27">
                  <c:v>17.500235294117644</c:v>
                </c:pt>
                <c:pt idx="28">
                  <c:v>18.029647058823528</c:v>
                </c:pt>
                <c:pt idx="29">
                  <c:v>17.882588235294115</c:v>
                </c:pt>
                <c:pt idx="30">
                  <c:v>18.088470588235296</c:v>
                </c:pt>
                <c:pt idx="31">
                  <c:v>18.000235294117644</c:v>
                </c:pt>
                <c:pt idx="32">
                  <c:v>18.147294117647057</c:v>
                </c:pt>
                <c:pt idx="33">
                  <c:v>18.176705882352941</c:v>
                </c:pt>
                <c:pt idx="34">
                  <c:v>18.206117647058825</c:v>
                </c:pt>
                <c:pt idx="35">
                  <c:v>18.500235294117644</c:v>
                </c:pt>
                <c:pt idx="36">
                  <c:v>18.411999999999999</c:v>
                </c:pt>
                <c:pt idx="37">
                  <c:v>18.29435294117647</c:v>
                </c:pt>
                <c:pt idx="38">
                  <c:v>18.588470588235296</c:v>
                </c:pt>
                <c:pt idx="39">
                  <c:v>18.676705882352941</c:v>
                </c:pt>
                <c:pt idx="40">
                  <c:v>18.529647058823528</c:v>
                </c:pt>
                <c:pt idx="41">
                  <c:v>18.559058823529412</c:v>
                </c:pt>
                <c:pt idx="42">
                  <c:v>18.617882352941173</c:v>
                </c:pt>
                <c:pt idx="43">
                  <c:v>18.617882352941173</c:v>
                </c:pt>
                <c:pt idx="44">
                  <c:v>18.764941176470586</c:v>
                </c:pt>
                <c:pt idx="45">
                  <c:v>18.647294117647057</c:v>
                </c:pt>
                <c:pt idx="46">
                  <c:v>18.588470588235296</c:v>
                </c:pt>
                <c:pt idx="47">
                  <c:v>18.735529411764702</c:v>
                </c:pt>
              </c:numCache>
            </c:numRef>
          </c:val>
          <c:smooth val="0"/>
          <c:extLst>
            <c:ext xmlns:c16="http://schemas.microsoft.com/office/drawing/2014/chart" uri="{C3380CC4-5D6E-409C-BE32-E72D297353CC}">
              <c16:uniqueId val="{00000000-A366-AA48-B4B2-AFEA951DA802}"/>
            </c:ext>
          </c:extLst>
        </c:ser>
        <c:ser>
          <c:idx val="1"/>
          <c:order val="1"/>
          <c:tx>
            <c:strRef>
              <c:f>Sheet2!$F$163</c:f>
              <c:strCache>
                <c:ptCount val="1"/>
                <c:pt idx="0">
                  <c:v>Glue</c:v>
                </c:pt>
              </c:strCache>
            </c:strRef>
          </c:tx>
          <c:spPr>
            <a:ln w="34925" cap="rnd">
              <a:solidFill>
                <a:srgbClr val="5B9BD5"/>
              </a:solidFill>
              <a:round/>
            </a:ln>
            <a:effectLst>
              <a:outerShdw blurRad="57150" dist="19050" dir="5400000" algn="ctr" rotWithShape="0">
                <a:srgbClr val="000000">
                  <a:alpha val="63000"/>
                </a:srgbClr>
              </a:outerShdw>
            </a:effectLst>
          </c:spPr>
          <c:marker>
            <c:symbol val="none"/>
          </c:marker>
          <c:cat>
            <c:numRef>
              <c:f>Sheet2!$D$164:$D$211</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Sheet2!$F$164:$F$211</c:f>
              <c:numCache>
                <c:formatCode>General</c:formatCode>
                <c:ptCount val="48"/>
                <c:pt idx="0">
                  <c:v>0</c:v>
                </c:pt>
                <c:pt idx="1">
                  <c:v>0.5</c:v>
                </c:pt>
                <c:pt idx="2">
                  <c:v>0.60000000000000142</c:v>
                </c:pt>
                <c:pt idx="3">
                  <c:v>1</c:v>
                </c:pt>
                <c:pt idx="4">
                  <c:v>2.1500000000000021</c:v>
                </c:pt>
                <c:pt idx="5">
                  <c:v>3.6500000000000021</c:v>
                </c:pt>
                <c:pt idx="6">
                  <c:v>5.3500000000000014</c:v>
                </c:pt>
                <c:pt idx="7">
                  <c:v>6.9000000000000021</c:v>
                </c:pt>
                <c:pt idx="8">
                  <c:v>8.3000000000000007</c:v>
                </c:pt>
                <c:pt idx="9">
                  <c:v>9.6500000000000021</c:v>
                </c:pt>
                <c:pt idx="10">
                  <c:v>10.750000000000004</c:v>
                </c:pt>
                <c:pt idx="11">
                  <c:v>11.750000000000004</c:v>
                </c:pt>
                <c:pt idx="12">
                  <c:v>12.2</c:v>
                </c:pt>
                <c:pt idx="13">
                  <c:v>12.8</c:v>
                </c:pt>
                <c:pt idx="14">
                  <c:v>13.500000000000004</c:v>
                </c:pt>
                <c:pt idx="15">
                  <c:v>13.849999999999998</c:v>
                </c:pt>
                <c:pt idx="16">
                  <c:v>14.099999999999998</c:v>
                </c:pt>
                <c:pt idx="17">
                  <c:v>14.3</c:v>
                </c:pt>
                <c:pt idx="18">
                  <c:v>14.349999999999998</c:v>
                </c:pt>
                <c:pt idx="19">
                  <c:v>14.500000000000004</c:v>
                </c:pt>
                <c:pt idx="20">
                  <c:v>15.099999999999998</c:v>
                </c:pt>
                <c:pt idx="21">
                  <c:v>14.95</c:v>
                </c:pt>
                <c:pt idx="22">
                  <c:v>15.099999999999998</c:v>
                </c:pt>
                <c:pt idx="23">
                  <c:v>15.400000000000002</c:v>
                </c:pt>
                <c:pt idx="24">
                  <c:v>15.3</c:v>
                </c:pt>
                <c:pt idx="25">
                  <c:v>15.599999999999998</c:v>
                </c:pt>
                <c:pt idx="26">
                  <c:v>15.7</c:v>
                </c:pt>
                <c:pt idx="27">
                  <c:v>16.05</c:v>
                </c:pt>
                <c:pt idx="28">
                  <c:v>16.150000000000002</c:v>
                </c:pt>
                <c:pt idx="29">
                  <c:v>16.250000000000004</c:v>
                </c:pt>
                <c:pt idx="30">
                  <c:v>16.2</c:v>
                </c:pt>
                <c:pt idx="31">
                  <c:v>16.650000000000002</c:v>
                </c:pt>
                <c:pt idx="32">
                  <c:v>16.349999999999998</c:v>
                </c:pt>
                <c:pt idx="33">
                  <c:v>16.599999999999998</c:v>
                </c:pt>
                <c:pt idx="34">
                  <c:v>16.650000000000002</c:v>
                </c:pt>
                <c:pt idx="35">
                  <c:v>16.95</c:v>
                </c:pt>
                <c:pt idx="36">
                  <c:v>16.7</c:v>
                </c:pt>
                <c:pt idx="37">
                  <c:v>16.95</c:v>
                </c:pt>
                <c:pt idx="38">
                  <c:v>16.95</c:v>
                </c:pt>
                <c:pt idx="39">
                  <c:v>17.2</c:v>
                </c:pt>
                <c:pt idx="40">
                  <c:v>17.349999999999998</c:v>
                </c:pt>
                <c:pt idx="41">
                  <c:v>17.45</c:v>
                </c:pt>
                <c:pt idx="42">
                  <c:v>17.349999999999998</c:v>
                </c:pt>
                <c:pt idx="43">
                  <c:v>17.349999999999998</c:v>
                </c:pt>
                <c:pt idx="44">
                  <c:v>17.400000000000002</c:v>
                </c:pt>
                <c:pt idx="45">
                  <c:v>17.55</c:v>
                </c:pt>
                <c:pt idx="46">
                  <c:v>17.55</c:v>
                </c:pt>
                <c:pt idx="47">
                  <c:v>17.599999999999998</c:v>
                </c:pt>
              </c:numCache>
            </c:numRef>
          </c:val>
          <c:smooth val="0"/>
          <c:extLst>
            <c:ext xmlns:c16="http://schemas.microsoft.com/office/drawing/2014/chart" uri="{C3380CC4-5D6E-409C-BE32-E72D297353CC}">
              <c16:uniqueId val="{00000001-A366-AA48-B4B2-AFEA951DA802}"/>
            </c:ext>
          </c:extLst>
        </c:ser>
        <c:ser>
          <c:idx val="2"/>
          <c:order val="2"/>
          <c:tx>
            <c:strRef>
              <c:f>Sheet2!$G$163</c:f>
              <c:strCache>
                <c:ptCount val="1"/>
                <c:pt idx="0">
                  <c:v>Glue+Polypropylene </c:v>
                </c:pt>
              </c:strCache>
            </c:strRef>
          </c:tx>
          <c:spPr>
            <a:ln w="34925" cap="rnd">
              <a:solidFill>
                <a:srgbClr val="70AD47"/>
              </a:solidFill>
              <a:round/>
            </a:ln>
            <a:effectLst>
              <a:outerShdw blurRad="57150" dist="19050" dir="5400000" algn="ctr" rotWithShape="0">
                <a:srgbClr val="000000">
                  <a:alpha val="63000"/>
                </a:srgbClr>
              </a:outerShdw>
            </a:effectLst>
          </c:spPr>
          <c:marker>
            <c:symbol val="none"/>
          </c:marker>
          <c:cat>
            <c:numRef>
              <c:f>Sheet2!$D$164:$D$211</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Sheet2!$G$164:$G$211</c:f>
              <c:numCache>
                <c:formatCode>General</c:formatCode>
                <c:ptCount val="48"/>
                <c:pt idx="0">
                  <c:v>3.3333333249174757E-7</c:v>
                </c:pt>
                <c:pt idx="1">
                  <c:v>-0.24999966666666751</c:v>
                </c:pt>
                <c:pt idx="2">
                  <c:v>8.3333666666668194E-2</c:v>
                </c:pt>
                <c:pt idx="3">
                  <c:v>0.25000033333333249</c:v>
                </c:pt>
                <c:pt idx="4">
                  <c:v>0.91666700000000034</c:v>
                </c:pt>
                <c:pt idx="5">
                  <c:v>2.5000003333333325</c:v>
                </c:pt>
                <c:pt idx="6">
                  <c:v>3.8333336666666682</c:v>
                </c:pt>
                <c:pt idx="7">
                  <c:v>5.3333336666666682</c:v>
                </c:pt>
                <c:pt idx="8">
                  <c:v>7.0000003333333325</c:v>
                </c:pt>
                <c:pt idx="9">
                  <c:v>8.4166670000000003</c:v>
                </c:pt>
                <c:pt idx="10">
                  <c:v>9.500000333333336</c:v>
                </c:pt>
                <c:pt idx="11">
                  <c:v>10.333333666666665</c:v>
                </c:pt>
                <c:pt idx="12">
                  <c:v>11.250000333333336</c:v>
                </c:pt>
                <c:pt idx="13">
                  <c:v>11.750000333333336</c:v>
                </c:pt>
                <c:pt idx="14">
                  <c:v>11.750000333333336</c:v>
                </c:pt>
                <c:pt idx="15">
                  <c:v>12.333333666666665</c:v>
                </c:pt>
                <c:pt idx="16">
                  <c:v>12.500000333333336</c:v>
                </c:pt>
                <c:pt idx="17">
                  <c:v>12.833333666666665</c:v>
                </c:pt>
                <c:pt idx="18">
                  <c:v>13.083333666666665</c:v>
                </c:pt>
                <c:pt idx="19">
                  <c:v>13.333333666666665</c:v>
                </c:pt>
                <c:pt idx="20">
                  <c:v>13.333333666666665</c:v>
                </c:pt>
                <c:pt idx="21">
                  <c:v>13.666667</c:v>
                </c:pt>
                <c:pt idx="22">
                  <c:v>13.833333666666665</c:v>
                </c:pt>
                <c:pt idx="23">
                  <c:v>13.916667</c:v>
                </c:pt>
                <c:pt idx="24">
                  <c:v>13.666667</c:v>
                </c:pt>
                <c:pt idx="25">
                  <c:v>13.916667</c:v>
                </c:pt>
                <c:pt idx="26">
                  <c:v>14.250000333333336</c:v>
                </c:pt>
                <c:pt idx="27">
                  <c:v>14.250000333333336</c:v>
                </c:pt>
                <c:pt idx="28">
                  <c:v>14.583333666666665</c:v>
                </c:pt>
                <c:pt idx="29">
                  <c:v>14.500000333333336</c:v>
                </c:pt>
                <c:pt idx="30">
                  <c:v>14.333333666666665</c:v>
                </c:pt>
                <c:pt idx="31">
                  <c:v>14.750000333333336</c:v>
                </c:pt>
                <c:pt idx="32">
                  <c:v>14.916667</c:v>
                </c:pt>
                <c:pt idx="33">
                  <c:v>15.083333666666665</c:v>
                </c:pt>
                <c:pt idx="34">
                  <c:v>15.000000333333336</c:v>
                </c:pt>
                <c:pt idx="35">
                  <c:v>15.000000333333336</c:v>
                </c:pt>
                <c:pt idx="36">
                  <c:v>15.083333666666665</c:v>
                </c:pt>
                <c:pt idx="37">
                  <c:v>15.333333666666665</c:v>
                </c:pt>
                <c:pt idx="38">
                  <c:v>15.166667</c:v>
                </c:pt>
                <c:pt idx="39">
                  <c:v>15.500000333333336</c:v>
                </c:pt>
                <c:pt idx="40">
                  <c:v>15.583333666666665</c:v>
                </c:pt>
                <c:pt idx="41">
                  <c:v>15.333333666666665</c:v>
                </c:pt>
                <c:pt idx="42">
                  <c:v>15.500000333333336</c:v>
                </c:pt>
                <c:pt idx="43">
                  <c:v>15.000000333333336</c:v>
                </c:pt>
                <c:pt idx="44">
                  <c:v>15.000000333333336</c:v>
                </c:pt>
                <c:pt idx="45">
                  <c:v>15.250000333333336</c:v>
                </c:pt>
                <c:pt idx="46">
                  <c:v>15.333333666666665</c:v>
                </c:pt>
                <c:pt idx="47">
                  <c:v>15.666667</c:v>
                </c:pt>
              </c:numCache>
            </c:numRef>
          </c:val>
          <c:smooth val="0"/>
          <c:extLst>
            <c:ext xmlns:c16="http://schemas.microsoft.com/office/drawing/2014/chart" uri="{C3380CC4-5D6E-409C-BE32-E72D297353CC}">
              <c16:uniqueId val="{00000002-A366-AA48-B4B2-AFEA951DA802}"/>
            </c:ext>
          </c:extLst>
        </c:ser>
        <c:ser>
          <c:idx val="3"/>
          <c:order val="3"/>
          <c:tx>
            <c:strRef>
              <c:f>Sheet2!$H$163</c:f>
              <c:strCache>
                <c:ptCount val="1"/>
                <c:pt idx="0">
                  <c:v>Glue+Dragonfly Wing</c:v>
                </c:pt>
              </c:strCache>
            </c:strRef>
          </c:tx>
          <c:spPr>
            <a:ln w="34925" cap="rnd">
              <a:solidFill>
                <a:srgbClr val="264478"/>
              </a:solidFill>
              <a:round/>
            </a:ln>
            <a:effectLst>
              <a:outerShdw blurRad="57150" dist="19050" dir="5400000" algn="ctr" rotWithShape="0">
                <a:srgbClr val="000000">
                  <a:alpha val="63000"/>
                </a:srgbClr>
              </a:outerShdw>
            </a:effectLst>
          </c:spPr>
          <c:marker>
            <c:symbol val="none"/>
          </c:marker>
          <c:cat>
            <c:numRef>
              <c:f>Sheet2!$D$164:$D$211</c:f>
              <c:numCache>
                <c:formatCode>General</c:formatCode>
                <c:ptCount val="4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numCache>
            </c:numRef>
          </c:cat>
          <c:val>
            <c:numRef>
              <c:f>Sheet2!$H$164:$H$211</c:f>
              <c:numCache>
                <c:formatCode>General</c:formatCode>
                <c:ptCount val="48"/>
                <c:pt idx="0">
                  <c:v>-3.3333333330887172E-5</c:v>
                </c:pt>
                <c:pt idx="1">
                  <c:v>-3.3333333330887172E-5</c:v>
                </c:pt>
                <c:pt idx="2">
                  <c:v>-3.3333333330887172E-5</c:v>
                </c:pt>
                <c:pt idx="3">
                  <c:v>-8.3366666666666589E-2</c:v>
                </c:pt>
                <c:pt idx="4">
                  <c:v>0.91663333333333341</c:v>
                </c:pt>
                <c:pt idx="5">
                  <c:v>1.9166333333333334</c:v>
                </c:pt>
                <c:pt idx="6">
                  <c:v>3.1666333333333334</c:v>
                </c:pt>
                <c:pt idx="7">
                  <c:v>4.4166333333333334</c:v>
                </c:pt>
                <c:pt idx="8">
                  <c:v>5.5833000000000013</c:v>
                </c:pt>
                <c:pt idx="9">
                  <c:v>6.6666333333333334</c:v>
                </c:pt>
                <c:pt idx="10">
                  <c:v>7.7499666666666691</c:v>
                </c:pt>
                <c:pt idx="11">
                  <c:v>8.2499666666666691</c:v>
                </c:pt>
                <c:pt idx="12">
                  <c:v>9.3333000000000013</c:v>
                </c:pt>
                <c:pt idx="13">
                  <c:v>9.9166333333333334</c:v>
                </c:pt>
                <c:pt idx="14">
                  <c:v>10.499966666666669</c:v>
                </c:pt>
                <c:pt idx="15">
                  <c:v>10.499966666666669</c:v>
                </c:pt>
                <c:pt idx="16">
                  <c:v>10.749966666666669</c:v>
                </c:pt>
                <c:pt idx="17">
                  <c:v>11.249966666666669</c:v>
                </c:pt>
                <c:pt idx="18">
                  <c:v>11.083300000000001</c:v>
                </c:pt>
                <c:pt idx="19">
                  <c:v>11.583300000000001</c:v>
                </c:pt>
                <c:pt idx="20">
                  <c:v>11.749966666666669</c:v>
                </c:pt>
                <c:pt idx="21">
                  <c:v>11.333300000000001</c:v>
                </c:pt>
                <c:pt idx="22">
                  <c:v>11.583300000000001</c:v>
                </c:pt>
                <c:pt idx="23">
                  <c:v>12.249966666666666</c:v>
                </c:pt>
                <c:pt idx="24">
                  <c:v>11.999966666666666</c:v>
                </c:pt>
                <c:pt idx="25">
                  <c:v>12.249966666666666</c:v>
                </c:pt>
                <c:pt idx="26">
                  <c:v>11.916633333333337</c:v>
                </c:pt>
                <c:pt idx="27">
                  <c:v>12.083300000000001</c:v>
                </c:pt>
                <c:pt idx="28">
                  <c:v>12.166633333333337</c:v>
                </c:pt>
                <c:pt idx="29">
                  <c:v>12.166633333333337</c:v>
                </c:pt>
                <c:pt idx="30">
                  <c:v>12.083300000000001</c:v>
                </c:pt>
                <c:pt idx="31">
                  <c:v>12.333300000000001</c:v>
                </c:pt>
                <c:pt idx="32">
                  <c:v>12.166633333333337</c:v>
                </c:pt>
                <c:pt idx="33">
                  <c:v>11.999966666666666</c:v>
                </c:pt>
                <c:pt idx="34">
                  <c:v>12.749966666666666</c:v>
                </c:pt>
                <c:pt idx="35">
                  <c:v>12.416633333333337</c:v>
                </c:pt>
                <c:pt idx="36">
                  <c:v>12.499966666666666</c:v>
                </c:pt>
                <c:pt idx="37">
                  <c:v>12.333300000000001</c:v>
                </c:pt>
                <c:pt idx="38">
                  <c:v>12.583300000000001</c:v>
                </c:pt>
                <c:pt idx="39">
                  <c:v>12.499966666666666</c:v>
                </c:pt>
                <c:pt idx="40">
                  <c:v>12.416633333333337</c:v>
                </c:pt>
                <c:pt idx="41">
                  <c:v>12.249966666666666</c:v>
                </c:pt>
                <c:pt idx="42">
                  <c:v>12.583300000000001</c:v>
                </c:pt>
                <c:pt idx="43">
                  <c:v>12.499966666666666</c:v>
                </c:pt>
                <c:pt idx="44">
                  <c:v>12.333300000000001</c:v>
                </c:pt>
                <c:pt idx="45">
                  <c:v>12.749966666666666</c:v>
                </c:pt>
                <c:pt idx="46">
                  <c:v>12.583300000000001</c:v>
                </c:pt>
                <c:pt idx="47">
                  <c:v>12.666633333333337</c:v>
                </c:pt>
              </c:numCache>
            </c:numRef>
          </c:val>
          <c:smooth val="0"/>
          <c:extLst>
            <c:ext xmlns:c16="http://schemas.microsoft.com/office/drawing/2014/chart" uri="{C3380CC4-5D6E-409C-BE32-E72D297353CC}">
              <c16:uniqueId val="{00000003-A366-AA48-B4B2-AFEA951DA802}"/>
            </c:ext>
          </c:extLst>
        </c:ser>
        <c:dLbls>
          <c:showLegendKey val="0"/>
          <c:showVal val="0"/>
          <c:showCatName val="0"/>
          <c:showSerName val="0"/>
          <c:showPercent val="0"/>
          <c:showBubbleSize val="0"/>
        </c:dLbls>
        <c:smooth val="0"/>
        <c:axId val="456608000"/>
        <c:axId val="454397440"/>
      </c:lineChart>
      <c:catAx>
        <c:axId val="456608000"/>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sz="2000" cap="none" dirty="0">
                    <a:latin typeface="Corbel" panose="020B0503020204020204" pitchFamily="34" charset="0"/>
                  </a:rPr>
                  <a:t>Hours</a:t>
                </a:r>
                <a:r>
                  <a:rPr lang="en-US" dirty="0"/>
                  <a:t> </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454397440"/>
        <c:crosses val="autoZero"/>
        <c:auto val="1"/>
        <c:lblAlgn val="ctr"/>
        <c:lblOffset val="100"/>
        <c:noMultiLvlLbl val="0"/>
      </c:catAx>
      <c:valAx>
        <c:axId val="454397440"/>
        <c:scaling>
          <c:orientation val="minMax"/>
          <c:min val="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none" baseline="0">
                    <a:solidFill>
                      <a:schemeClr val="lt1">
                        <a:lumMod val="85000"/>
                      </a:schemeClr>
                    </a:solidFill>
                    <a:latin typeface="+mn-lt"/>
                    <a:ea typeface="+mn-ea"/>
                    <a:cs typeface="+mn-cs"/>
                  </a:defRPr>
                </a:pPr>
                <a:r>
                  <a:rPr lang="en-US" sz="2000" cap="none" dirty="0">
                    <a:latin typeface="Corbel" panose="020B0503020204020204" pitchFamily="34" charset="0"/>
                  </a:rPr>
                  <a:t>Fluorescence Units </a:t>
                </a:r>
              </a:p>
            </c:rich>
          </c:tx>
          <c:overlay val="0"/>
          <c:spPr>
            <a:noFill/>
            <a:ln>
              <a:noFill/>
            </a:ln>
            <a:effectLst/>
          </c:spPr>
          <c:txPr>
            <a:bodyPr rot="-5400000" spcFirstLastPara="1" vertOverflow="ellipsis" vert="horz" wrap="square" anchor="ctr" anchorCtr="1"/>
            <a:lstStyle/>
            <a:p>
              <a:pPr>
                <a:defRPr sz="900" b="1" i="0" u="none" strike="noStrike" kern="1200" cap="none"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crossAx val="45660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07264853003475E-2"/>
          <c:y val="1.9936783784989379E-2"/>
          <c:w val="0.91199273514699652"/>
          <c:h val="0.87583995671971093"/>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spPr>
              <a:solidFill>
                <a:srgbClr val="70AD47"/>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3F2-4C41-9FFC-BA13867ECC33}"/>
              </c:ext>
            </c:extLst>
          </c:dPt>
          <c:errBars>
            <c:errBarType val="both"/>
            <c:errValType val="cust"/>
            <c:noEndCap val="0"/>
            <c:plus>
              <c:numRef>
                <c:f>Sheet2!$D$92:$E$92</c:f>
                <c:numCache>
                  <c:formatCode>General</c:formatCode>
                  <c:ptCount val="2"/>
                  <c:pt idx="0">
                    <c:v>7.6767667324813749</c:v>
                  </c:pt>
                  <c:pt idx="1">
                    <c:v>1.4351942407795049</c:v>
                  </c:pt>
                </c:numCache>
              </c:numRef>
            </c:plus>
            <c:minus>
              <c:numRef>
                <c:f>Sheet2!$D$92:$E$92</c:f>
                <c:numCache>
                  <c:formatCode>General</c:formatCode>
                  <c:ptCount val="2"/>
                  <c:pt idx="0">
                    <c:v>7.6767667324813749</c:v>
                  </c:pt>
                  <c:pt idx="1">
                    <c:v>1.4351942407795049</c:v>
                  </c:pt>
                </c:numCache>
              </c:numRef>
            </c:minus>
            <c:spPr>
              <a:noFill/>
              <a:ln w="9525" cap="flat" cmpd="sng" algn="ctr">
                <a:solidFill>
                  <a:schemeClr val="lt1">
                    <a:lumMod val="95000"/>
                  </a:schemeClr>
                </a:solidFill>
                <a:round/>
              </a:ln>
              <a:effectLst/>
            </c:spPr>
          </c:errBars>
          <c:cat>
            <c:strRef>
              <c:f>Sheet2!$D$90:$E$90</c:f>
              <c:strCache>
                <c:ptCount val="2"/>
                <c:pt idx="0">
                  <c:v>Tape Combined</c:v>
                </c:pt>
                <c:pt idx="1">
                  <c:v>Glue Combined</c:v>
                </c:pt>
              </c:strCache>
            </c:strRef>
          </c:cat>
          <c:val>
            <c:numRef>
              <c:f>Sheet2!$D$91:$E$91</c:f>
              <c:numCache>
                <c:formatCode>General</c:formatCode>
                <c:ptCount val="2"/>
                <c:pt idx="0">
                  <c:v>43.64583485</c:v>
                </c:pt>
                <c:pt idx="1">
                  <c:v>15.311100111111111</c:v>
                </c:pt>
              </c:numCache>
            </c:numRef>
          </c:val>
          <c:extLst>
            <c:ext xmlns:c16="http://schemas.microsoft.com/office/drawing/2014/chart" uri="{C3380CC4-5D6E-409C-BE32-E72D297353CC}">
              <c16:uniqueId val="{00000000-33F2-4C41-9FFC-BA13867ECC33}"/>
            </c:ext>
          </c:extLst>
        </c:ser>
        <c:dLbls>
          <c:showLegendKey val="0"/>
          <c:showVal val="0"/>
          <c:showCatName val="0"/>
          <c:showSerName val="0"/>
          <c:showPercent val="0"/>
          <c:showBubbleSize val="0"/>
        </c:dLbls>
        <c:gapWidth val="100"/>
        <c:overlap val="-24"/>
        <c:axId val="1269371648"/>
        <c:axId val="803247872"/>
      </c:barChart>
      <c:catAx>
        <c:axId val="12693716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803247872"/>
        <c:crosses val="autoZero"/>
        <c:auto val="1"/>
        <c:lblAlgn val="ctr"/>
        <c:lblOffset val="100"/>
        <c:noMultiLvlLbl val="0"/>
      </c:catAx>
      <c:valAx>
        <c:axId val="803247872"/>
        <c:scaling>
          <c:orientation val="minMax"/>
          <c:max val="52"/>
          <c:min val="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269371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6285233"/>
            <a:ext cx="32644080" cy="1337056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4800600" y="20171413"/>
            <a:ext cx="28803600" cy="9272267"/>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331032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304860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7" y="2044700"/>
            <a:ext cx="8281035"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2" y="2044700"/>
            <a:ext cx="24363045"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28402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82700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9574541"/>
            <a:ext cx="33124140" cy="15975327"/>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2620330" y="25701001"/>
            <a:ext cx="33124140" cy="8401047"/>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98736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10223500"/>
            <a:ext cx="1632204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10223500"/>
            <a:ext cx="1632204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133159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044708"/>
            <a:ext cx="3312414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9414513"/>
            <a:ext cx="16247028"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2645336" y="14028420"/>
            <a:ext cx="16247028"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9414513"/>
            <a:ext cx="16327042"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19442432" y="14028420"/>
            <a:ext cx="16327042"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332882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158796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3619434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16327042" y="5529588"/>
            <a:ext cx="19442430" cy="272923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85582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5529588"/>
            <a:ext cx="19442430" cy="272923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dirty="0"/>
              <a:t>Click icon to add picture</a:t>
            </a:r>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0183EA44-7155-D744-B119-C9F6155471FD}" type="datetimeFigureOut">
              <a:rPr lang="en-US" smtClean="0"/>
              <a:t>11/22/19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AD0EEC-6438-F649-8BF9-754B6CE2B6AE}" type="slidenum">
              <a:rPr lang="en-US" smtClean="0"/>
              <a:t>‹#›</a:t>
            </a:fld>
            <a:endParaRPr lang="en-US" dirty="0"/>
          </a:p>
        </p:txBody>
      </p:sp>
    </p:spTree>
    <p:extLst>
      <p:ext uri="{BB962C8B-B14F-4D97-AF65-F5344CB8AC3E}">
        <p14:creationId xmlns:p14="http://schemas.microsoft.com/office/powerpoint/2010/main" val="294672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2044708"/>
            <a:ext cx="3312414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10223500"/>
            <a:ext cx="3312414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5595568"/>
            <a:ext cx="8641080" cy="2044700"/>
          </a:xfrm>
          <a:prstGeom prst="rect">
            <a:avLst/>
          </a:prstGeom>
        </p:spPr>
        <p:txBody>
          <a:bodyPr vert="horz" lIns="91440" tIns="45720" rIns="91440" bIns="45720" rtlCol="0" anchor="ctr"/>
          <a:lstStyle>
            <a:lvl1pPr algn="l">
              <a:defRPr sz="5040">
                <a:solidFill>
                  <a:schemeClr val="tx1">
                    <a:tint val="75000"/>
                  </a:schemeClr>
                </a:solidFill>
              </a:defRPr>
            </a:lvl1pPr>
          </a:lstStyle>
          <a:p>
            <a:fld id="{0183EA44-7155-D744-B119-C9F6155471FD}" type="datetimeFigureOut">
              <a:rPr lang="en-US" smtClean="0"/>
              <a:t>11/22/19</a:t>
            </a:fld>
            <a:endParaRPr lang="en-US" dirty="0"/>
          </a:p>
        </p:txBody>
      </p:sp>
      <p:sp>
        <p:nvSpPr>
          <p:cNvPr id="5" name="Footer Placeholder 4"/>
          <p:cNvSpPr>
            <a:spLocks noGrp="1"/>
          </p:cNvSpPr>
          <p:nvPr>
            <p:ph type="ftr" sz="quarter" idx="3"/>
          </p:nvPr>
        </p:nvSpPr>
        <p:spPr>
          <a:xfrm>
            <a:off x="12721590" y="35595568"/>
            <a:ext cx="12961620" cy="20447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7123390" y="35595568"/>
            <a:ext cx="8641080" cy="2044700"/>
          </a:xfrm>
          <a:prstGeom prst="rect">
            <a:avLst/>
          </a:prstGeom>
        </p:spPr>
        <p:txBody>
          <a:bodyPr vert="horz" lIns="91440" tIns="45720" rIns="91440" bIns="45720" rtlCol="0" anchor="ctr"/>
          <a:lstStyle>
            <a:lvl1pPr algn="r">
              <a:defRPr sz="5040">
                <a:solidFill>
                  <a:schemeClr val="tx1">
                    <a:tint val="75000"/>
                  </a:schemeClr>
                </a:solidFill>
              </a:defRPr>
            </a:lvl1pPr>
          </a:lstStyle>
          <a:p>
            <a:fld id="{50AD0EEC-6438-F649-8BF9-754B6CE2B6AE}" type="slidenum">
              <a:rPr lang="en-US" smtClean="0"/>
              <a:t>‹#›</a:t>
            </a:fld>
            <a:endParaRPr lang="en-US" dirty="0"/>
          </a:p>
        </p:txBody>
      </p:sp>
    </p:spTree>
    <p:extLst>
      <p:ext uri="{BB962C8B-B14F-4D97-AF65-F5344CB8AC3E}">
        <p14:creationId xmlns:p14="http://schemas.microsoft.com/office/powerpoint/2010/main" val="360222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tiff"/><Relationship Id="rId7"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21FBA-98C5-D14D-BC4E-163726FD5941}"/>
              </a:ext>
            </a:extLst>
          </p:cNvPr>
          <p:cNvSpPr txBox="1"/>
          <p:nvPr/>
        </p:nvSpPr>
        <p:spPr>
          <a:xfrm>
            <a:off x="4724894" y="-5443"/>
            <a:ext cx="30950663" cy="4736592"/>
          </a:xfrm>
          <a:prstGeom prst="rect">
            <a:avLst/>
          </a:prstGeom>
          <a:solidFill>
            <a:schemeClr val="tx2">
              <a:lumMod val="60000"/>
              <a:lumOff val="40000"/>
            </a:schemeClr>
          </a:solidFill>
        </p:spPr>
        <p:txBody>
          <a:bodyPr wrap="square" rtlCol="0">
            <a:noAutofit/>
          </a:bodyPr>
          <a:lstStyle/>
          <a:p>
            <a:pPr algn="ctr"/>
            <a:r>
              <a:rPr lang="en-US" sz="8800" dirty="0">
                <a:latin typeface="Corbel" panose="020B0503020204020204" pitchFamily="34" charset="0"/>
              </a:rPr>
              <a:t>Examining</a:t>
            </a:r>
            <a:r>
              <a:rPr lang="en-US" sz="8800" i="1" dirty="0">
                <a:latin typeface="Corbel" panose="020B0503020204020204" pitchFamily="34" charset="0"/>
              </a:rPr>
              <a:t> </a:t>
            </a:r>
            <a:r>
              <a:rPr lang="en-US" sz="8800" dirty="0">
                <a:latin typeface="Corbel" panose="020B0503020204020204" pitchFamily="34" charset="0"/>
              </a:rPr>
              <a:t>the Antibacterial Surface Properties of Blue Dasher</a:t>
            </a:r>
          </a:p>
          <a:p>
            <a:pPr algn="ctr"/>
            <a:r>
              <a:rPr lang="en-US" sz="8800" dirty="0">
                <a:latin typeface="Corbel" panose="020B0503020204020204" pitchFamily="34" charset="0"/>
              </a:rPr>
              <a:t> (</a:t>
            </a:r>
            <a:r>
              <a:rPr lang="en-US" sz="8800" i="1" dirty="0" err="1">
                <a:latin typeface="Corbel" panose="020B0503020204020204" pitchFamily="34" charset="0"/>
              </a:rPr>
              <a:t>Pachydiplax</a:t>
            </a:r>
            <a:r>
              <a:rPr lang="en-US" sz="8800" dirty="0">
                <a:latin typeface="Corbel" panose="020B0503020204020204" pitchFamily="34" charset="0"/>
              </a:rPr>
              <a:t> </a:t>
            </a:r>
            <a:r>
              <a:rPr lang="en-US" sz="8800" i="1" dirty="0" err="1">
                <a:latin typeface="Corbel" panose="020B0503020204020204" pitchFamily="34" charset="0"/>
              </a:rPr>
              <a:t>longipennis</a:t>
            </a:r>
            <a:r>
              <a:rPr lang="en-US" sz="8800" dirty="0">
                <a:latin typeface="Corbel" panose="020B0503020204020204" pitchFamily="34" charset="0"/>
              </a:rPr>
              <a:t>) Dragonfly Wings</a:t>
            </a:r>
          </a:p>
          <a:p>
            <a:pPr algn="ctr"/>
            <a:r>
              <a:rPr lang="en-US" sz="6600" dirty="0">
                <a:latin typeface="Corbel" panose="020B0503020204020204" pitchFamily="34" charset="0"/>
              </a:rPr>
              <a:t>Taylor K. Lewelling and Jeremy D. </a:t>
            </a:r>
            <a:r>
              <a:rPr lang="en-US" sz="6600" dirty="0" err="1">
                <a:latin typeface="Corbel" panose="020B0503020204020204" pitchFamily="34" charset="0"/>
              </a:rPr>
              <a:t>Blaschke</a:t>
            </a:r>
            <a:r>
              <a:rPr lang="en-US" sz="6600" dirty="0">
                <a:latin typeface="Corbel" panose="020B0503020204020204" pitchFamily="34" charset="0"/>
              </a:rPr>
              <a:t> </a:t>
            </a:r>
          </a:p>
          <a:p>
            <a:pPr algn="ctr"/>
            <a:r>
              <a:rPr lang="en-US" sz="6000" dirty="0">
                <a:latin typeface="Corbel" panose="020B0503020204020204" pitchFamily="34" charset="0"/>
              </a:rPr>
              <a:t>Union University Department of Biology</a:t>
            </a:r>
          </a:p>
        </p:txBody>
      </p:sp>
      <p:sp>
        <p:nvSpPr>
          <p:cNvPr id="5" name="TextBox 4">
            <a:extLst>
              <a:ext uri="{FF2B5EF4-FFF2-40B4-BE49-F238E27FC236}">
                <a16:creationId xmlns:a16="http://schemas.microsoft.com/office/drawing/2014/main" id="{5FB5D894-D309-B041-9F44-D7E76294544C}"/>
              </a:ext>
            </a:extLst>
          </p:cNvPr>
          <p:cNvSpPr txBox="1"/>
          <p:nvPr/>
        </p:nvSpPr>
        <p:spPr>
          <a:xfrm>
            <a:off x="25744189" y="22757085"/>
            <a:ext cx="12098216" cy="707886"/>
          </a:xfrm>
          <a:prstGeom prst="rect">
            <a:avLst/>
          </a:prstGeom>
          <a:solidFill>
            <a:schemeClr val="tx2">
              <a:lumMod val="60000"/>
              <a:lumOff val="40000"/>
            </a:schemeClr>
          </a:solidFill>
        </p:spPr>
        <p:txBody>
          <a:bodyPr wrap="square" rtlCol="0">
            <a:spAutoFit/>
          </a:bodyPr>
          <a:lstStyle/>
          <a:p>
            <a:pPr algn="ctr"/>
            <a:r>
              <a:rPr lang="en-US" sz="4000" b="1">
                <a:latin typeface="Corbel" panose="020B0503020204020204" pitchFamily="34" charset="0"/>
              </a:rPr>
              <a:t>Discussion</a:t>
            </a:r>
          </a:p>
        </p:txBody>
      </p:sp>
      <p:sp>
        <p:nvSpPr>
          <p:cNvPr id="6" name="TextBox 5">
            <a:extLst>
              <a:ext uri="{FF2B5EF4-FFF2-40B4-BE49-F238E27FC236}">
                <a16:creationId xmlns:a16="http://schemas.microsoft.com/office/drawing/2014/main" id="{688E01A6-904D-7447-B08A-A457C9B81CF1}"/>
              </a:ext>
            </a:extLst>
          </p:cNvPr>
          <p:cNvSpPr txBox="1"/>
          <p:nvPr/>
        </p:nvSpPr>
        <p:spPr>
          <a:xfrm>
            <a:off x="559355" y="21374994"/>
            <a:ext cx="12098216" cy="707886"/>
          </a:xfrm>
          <a:prstGeom prst="rect">
            <a:avLst/>
          </a:prstGeom>
          <a:solidFill>
            <a:schemeClr val="tx2">
              <a:lumMod val="60000"/>
              <a:lumOff val="40000"/>
            </a:schemeClr>
          </a:solidFill>
        </p:spPr>
        <p:txBody>
          <a:bodyPr wrap="square" rtlCol="0">
            <a:spAutoFit/>
          </a:bodyPr>
          <a:lstStyle/>
          <a:p>
            <a:pPr algn="ctr"/>
            <a:r>
              <a:rPr lang="en-US" sz="4000" b="1">
                <a:latin typeface="Corbel" panose="020B0503020204020204" pitchFamily="34" charset="0"/>
              </a:rPr>
              <a:t>Introduction</a:t>
            </a:r>
          </a:p>
        </p:txBody>
      </p:sp>
      <p:sp>
        <p:nvSpPr>
          <p:cNvPr id="7" name="TextBox 6">
            <a:extLst>
              <a:ext uri="{FF2B5EF4-FFF2-40B4-BE49-F238E27FC236}">
                <a16:creationId xmlns:a16="http://schemas.microsoft.com/office/drawing/2014/main" id="{04FAD2C0-628C-CB4C-A38A-8B304F3A9EAA}"/>
              </a:ext>
            </a:extLst>
          </p:cNvPr>
          <p:cNvSpPr txBox="1"/>
          <p:nvPr/>
        </p:nvSpPr>
        <p:spPr>
          <a:xfrm>
            <a:off x="13102662" y="5611551"/>
            <a:ext cx="12097512" cy="707886"/>
          </a:xfrm>
          <a:prstGeom prst="rect">
            <a:avLst/>
          </a:prstGeom>
          <a:solidFill>
            <a:schemeClr val="tx2">
              <a:lumMod val="60000"/>
              <a:lumOff val="40000"/>
            </a:schemeClr>
          </a:solidFill>
        </p:spPr>
        <p:txBody>
          <a:bodyPr wrap="square" rtlCol="0">
            <a:noAutofit/>
          </a:bodyPr>
          <a:lstStyle/>
          <a:p>
            <a:pPr algn="ctr"/>
            <a:r>
              <a:rPr lang="en-US" sz="4000" b="1" dirty="0">
                <a:latin typeface="Corbel" panose="020B0503020204020204" pitchFamily="34" charset="0"/>
              </a:rPr>
              <a:t>Methods</a:t>
            </a:r>
          </a:p>
        </p:txBody>
      </p:sp>
      <p:sp>
        <p:nvSpPr>
          <p:cNvPr id="8" name="TextBox 7">
            <a:extLst>
              <a:ext uri="{FF2B5EF4-FFF2-40B4-BE49-F238E27FC236}">
                <a16:creationId xmlns:a16="http://schemas.microsoft.com/office/drawing/2014/main" id="{79871075-339C-2F4A-AAF7-211253F8C2A9}"/>
              </a:ext>
            </a:extLst>
          </p:cNvPr>
          <p:cNvSpPr txBox="1"/>
          <p:nvPr/>
        </p:nvSpPr>
        <p:spPr>
          <a:xfrm>
            <a:off x="25747229" y="5611551"/>
            <a:ext cx="12098216" cy="707886"/>
          </a:xfrm>
          <a:prstGeom prst="rect">
            <a:avLst/>
          </a:prstGeom>
          <a:solidFill>
            <a:schemeClr val="tx2">
              <a:lumMod val="60000"/>
              <a:lumOff val="40000"/>
            </a:schemeClr>
          </a:solidFill>
        </p:spPr>
        <p:txBody>
          <a:bodyPr wrap="square" rtlCol="0">
            <a:spAutoFit/>
          </a:bodyPr>
          <a:lstStyle/>
          <a:p>
            <a:pPr algn="ctr"/>
            <a:r>
              <a:rPr lang="en-US" sz="4000" b="1">
                <a:latin typeface="Corbel" panose="020B0503020204020204" pitchFamily="34" charset="0"/>
              </a:rPr>
              <a:t>Results</a:t>
            </a:r>
          </a:p>
        </p:txBody>
      </p:sp>
      <p:sp>
        <p:nvSpPr>
          <p:cNvPr id="9" name="TextBox 8">
            <a:extLst>
              <a:ext uri="{FF2B5EF4-FFF2-40B4-BE49-F238E27FC236}">
                <a16:creationId xmlns:a16="http://schemas.microsoft.com/office/drawing/2014/main" id="{C9B5CC25-9626-2A47-A0DE-E45E576EC143}"/>
              </a:ext>
            </a:extLst>
          </p:cNvPr>
          <p:cNvSpPr txBox="1"/>
          <p:nvPr/>
        </p:nvSpPr>
        <p:spPr>
          <a:xfrm>
            <a:off x="559357" y="5611551"/>
            <a:ext cx="12098216" cy="707886"/>
          </a:xfrm>
          <a:prstGeom prst="rect">
            <a:avLst/>
          </a:prstGeom>
          <a:solidFill>
            <a:schemeClr val="tx2">
              <a:lumMod val="60000"/>
              <a:lumOff val="40000"/>
            </a:schemeClr>
          </a:solidFill>
        </p:spPr>
        <p:txBody>
          <a:bodyPr wrap="square" rtlCol="0">
            <a:spAutoFit/>
          </a:bodyPr>
          <a:lstStyle/>
          <a:p>
            <a:pPr algn="ctr"/>
            <a:r>
              <a:rPr lang="en-US" sz="4000" b="1" dirty="0">
                <a:latin typeface="Corbel" panose="020B0503020204020204" pitchFamily="34" charset="0"/>
              </a:rPr>
              <a:t>Abstract</a:t>
            </a:r>
          </a:p>
        </p:txBody>
      </p:sp>
      <p:sp>
        <p:nvSpPr>
          <p:cNvPr id="10" name="TextBox 9">
            <a:extLst>
              <a:ext uri="{FF2B5EF4-FFF2-40B4-BE49-F238E27FC236}">
                <a16:creationId xmlns:a16="http://schemas.microsoft.com/office/drawing/2014/main" id="{F29E720B-721C-C040-8EA6-E18F2B27784F}"/>
              </a:ext>
            </a:extLst>
          </p:cNvPr>
          <p:cNvSpPr txBox="1"/>
          <p:nvPr/>
        </p:nvSpPr>
        <p:spPr>
          <a:xfrm>
            <a:off x="25744189" y="32973711"/>
            <a:ext cx="12098216" cy="707886"/>
          </a:xfrm>
          <a:prstGeom prst="rect">
            <a:avLst/>
          </a:prstGeom>
          <a:solidFill>
            <a:schemeClr val="tx2">
              <a:lumMod val="60000"/>
              <a:lumOff val="40000"/>
            </a:schemeClr>
          </a:solidFill>
        </p:spPr>
        <p:txBody>
          <a:bodyPr wrap="square" rtlCol="0">
            <a:spAutoFit/>
          </a:bodyPr>
          <a:lstStyle/>
          <a:p>
            <a:pPr algn="ctr"/>
            <a:r>
              <a:rPr lang="en-US" sz="4000" b="1">
                <a:latin typeface="Corbel" panose="020B0503020204020204" pitchFamily="34" charset="0"/>
              </a:rPr>
              <a:t>Literature Cited </a:t>
            </a:r>
          </a:p>
        </p:txBody>
      </p:sp>
      <p:pic>
        <p:nvPicPr>
          <p:cNvPr id="12" name="Picture 11" descr="A person wearing a white shirt&#10;&#10;Description automatically generated">
            <a:extLst>
              <a:ext uri="{FF2B5EF4-FFF2-40B4-BE49-F238E27FC236}">
                <a16:creationId xmlns:a16="http://schemas.microsoft.com/office/drawing/2014/main" id="{77E292BA-D824-F647-BD8D-59A672C6B3E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157" y="-1"/>
            <a:ext cx="4721737" cy="4731149"/>
          </a:xfrm>
          <a:prstGeom prst="rect">
            <a:avLst/>
          </a:prstGeom>
        </p:spPr>
      </p:pic>
      <p:sp>
        <p:nvSpPr>
          <p:cNvPr id="14" name="TextBox 13">
            <a:extLst>
              <a:ext uri="{FF2B5EF4-FFF2-40B4-BE49-F238E27FC236}">
                <a16:creationId xmlns:a16="http://schemas.microsoft.com/office/drawing/2014/main" id="{1553957A-EA54-984B-A043-F80FB77D1743}"/>
              </a:ext>
            </a:extLst>
          </p:cNvPr>
          <p:cNvSpPr txBox="1"/>
          <p:nvPr/>
        </p:nvSpPr>
        <p:spPr>
          <a:xfrm>
            <a:off x="559357" y="6479022"/>
            <a:ext cx="12098214" cy="6593748"/>
          </a:xfrm>
          <a:prstGeom prst="rect">
            <a:avLst/>
          </a:prstGeom>
          <a:noFill/>
        </p:spPr>
        <p:txBody>
          <a:bodyPr wrap="square" rtlCol="0">
            <a:spAutoFit/>
          </a:bodyPr>
          <a:lstStyle/>
          <a:p>
            <a:pPr algn="just"/>
            <a:r>
              <a:rPr lang="en-US" sz="2800" dirty="0">
                <a:latin typeface="Corbel" panose="020B0503020204020204" pitchFamily="34" charset="0"/>
              </a:rPr>
              <a:t>	The remarkable hydrophobic properties of dragonfly wings may also function as natural antibacterial surfaces. Here, we investigate the ability of Blue Dasher dragonfly wings (</a:t>
            </a:r>
            <a:r>
              <a:rPr lang="en-US" sz="2800" i="1" dirty="0" err="1">
                <a:latin typeface="Corbel" panose="020B0503020204020204" pitchFamily="34" charset="0"/>
              </a:rPr>
              <a:t>Pachydiplax</a:t>
            </a:r>
            <a:r>
              <a:rPr lang="en-US" sz="2800" i="1" dirty="0">
                <a:latin typeface="Corbel" panose="020B0503020204020204" pitchFamily="34" charset="0"/>
              </a:rPr>
              <a:t> </a:t>
            </a:r>
            <a:r>
              <a:rPr lang="en-US" sz="2800" i="1" dirty="0" err="1">
                <a:latin typeface="Corbel" panose="020B0503020204020204" pitchFamily="34" charset="0"/>
              </a:rPr>
              <a:t>longipennis</a:t>
            </a:r>
            <a:r>
              <a:rPr lang="en-US" sz="2800" dirty="0">
                <a:latin typeface="Corbel" panose="020B0503020204020204" pitchFamily="34" charset="0"/>
              </a:rPr>
              <a:t>) to inhibit the growth of the Gram negative bacteria </a:t>
            </a:r>
            <a:r>
              <a:rPr lang="en-US" sz="2800" i="1" dirty="0">
                <a:latin typeface="Corbel" panose="020B0503020204020204" pitchFamily="34" charset="0"/>
              </a:rPr>
              <a:t>Escherichia coli</a:t>
            </a:r>
            <a:r>
              <a:rPr lang="en-US" sz="2800" dirty="0">
                <a:latin typeface="Corbel" panose="020B0503020204020204" pitchFamily="34" charset="0"/>
              </a:rPr>
              <a:t>. Bacteria</a:t>
            </a:r>
            <a:r>
              <a:rPr lang="en-US" sz="2800" i="1" dirty="0">
                <a:latin typeface="Corbel" panose="020B0503020204020204" pitchFamily="34" charset="0"/>
              </a:rPr>
              <a:t> </a:t>
            </a:r>
            <a:r>
              <a:rPr lang="en-US" sz="2800" dirty="0">
                <a:latin typeface="Corbel" panose="020B0503020204020204" pitchFamily="34" charset="0"/>
              </a:rPr>
              <a:t>were genetically transformed to express Green Fluorescent Protein and a microplate reader was used to measure the increase of fluorescence over time as the bacteria colony grew. Dragonfly wings were cut and placed in individual wells of a 96-well plate and covered with nutrient broth. Double-sided sticky tape, glue, and polypropylene plastic were used as control surfaces. When compared to controls, dragonfly wings exhibited significantly less </a:t>
            </a:r>
            <a:r>
              <a:rPr lang="en-US" sz="2800" i="1" dirty="0">
                <a:latin typeface="Corbel" panose="020B0503020204020204" pitchFamily="34" charset="0"/>
              </a:rPr>
              <a:t>E. coli </a:t>
            </a:r>
            <a:r>
              <a:rPr lang="en-US" sz="2800" dirty="0">
                <a:latin typeface="Corbel" panose="020B0503020204020204" pitchFamily="34" charset="0"/>
              </a:rPr>
              <a:t>growth (p&lt;0.05</a:t>
            </a:r>
            <a:r>
              <a:rPr lang="en-US" sz="2800" baseline="30000" dirty="0">
                <a:latin typeface="Corbel" panose="020B0503020204020204" pitchFamily="34" charset="0"/>
              </a:rPr>
              <a:t> </a:t>
            </a:r>
            <a:r>
              <a:rPr lang="en-US" sz="2800" dirty="0">
                <a:latin typeface="Corbel" panose="020B0503020204020204" pitchFamily="34" charset="0"/>
              </a:rPr>
              <a:t>) as evidenced by lower expressed fluorescence over time. These results indicate that dragonfly wings may naturally inhibit the formation of biofilms by reducing the growth of Gram negative bacteria. Mimicking the physical structure of these wings could lead to the production of novel synthetic surfaces with antimicrobial properties.  </a:t>
            </a:r>
          </a:p>
          <a:p>
            <a:r>
              <a:rPr lang="en-US" dirty="0">
                <a:latin typeface="Corbel" panose="020B0503020204020204" pitchFamily="34" charset="0"/>
              </a:rPr>
              <a:t> </a:t>
            </a:r>
          </a:p>
        </p:txBody>
      </p:sp>
      <p:sp>
        <p:nvSpPr>
          <p:cNvPr id="15" name="TextBox 14">
            <a:extLst>
              <a:ext uri="{FF2B5EF4-FFF2-40B4-BE49-F238E27FC236}">
                <a16:creationId xmlns:a16="http://schemas.microsoft.com/office/drawing/2014/main" id="{1EB3EC37-093B-D541-AD57-5119E5D5C29F}"/>
              </a:ext>
            </a:extLst>
          </p:cNvPr>
          <p:cNvSpPr txBox="1"/>
          <p:nvPr/>
        </p:nvSpPr>
        <p:spPr>
          <a:xfrm>
            <a:off x="542438" y="22281781"/>
            <a:ext cx="12098216" cy="8556188"/>
          </a:xfrm>
          <a:prstGeom prst="rect">
            <a:avLst/>
          </a:prstGeom>
          <a:noFill/>
        </p:spPr>
        <p:txBody>
          <a:bodyPr wrap="square" rtlCol="0">
            <a:spAutoFit/>
          </a:bodyPr>
          <a:lstStyle/>
          <a:p>
            <a:pPr algn="just"/>
            <a:r>
              <a:rPr lang="en-US" sz="2800" dirty="0"/>
              <a:t>	</a:t>
            </a:r>
            <a:r>
              <a:rPr lang="en-US" sz="2800" dirty="0">
                <a:latin typeface="Corbel" panose="020B0503020204020204" pitchFamily="34" charset="0"/>
              </a:rPr>
              <a:t>As antibiotic resistance in bacteria continues to rise, discovering new ways of effectively killing bacteria is increasingly important. </a:t>
            </a:r>
            <a:r>
              <a:rPr lang="en-US" sz="2800" dirty="0" err="1">
                <a:latin typeface="Corbel" panose="020B0503020204020204" pitchFamily="34" charset="0"/>
              </a:rPr>
              <a:t>Tripathy</a:t>
            </a:r>
            <a:r>
              <a:rPr lang="en-US" sz="2800" dirty="0">
                <a:latin typeface="Corbel" panose="020B0503020204020204" pitchFamily="34" charset="0"/>
              </a:rPr>
              <a:t> et al. (2017) describe the serious nature of resistance by explaining that antimicrobial resistant infections are a major cause of death worldwide and that the death toll is likely to increase 14 times by 2050 if this problem is not quickly addressed. One way to combat antibiotic resistance is to kill bacteria using mechanical means rather than chemical. </a:t>
            </a:r>
          </a:p>
          <a:p>
            <a:pPr algn="just"/>
            <a:r>
              <a:rPr lang="en-US" sz="2800" dirty="0">
                <a:latin typeface="Corbel" panose="020B0503020204020204" pitchFamily="34" charset="0"/>
              </a:rPr>
              <a:t>	The physical properties of super-hydrophobic surfaces like the wings of cicadas often include the added benefit of making them bactericidal as well (Ivanova et al. 2012). Microscopically, the bactericidal surfaces consist of nanopillars with different heights that create varying hills and valleys which disrupt the bacteria’s cell wall and cause bacterial death (</a:t>
            </a:r>
            <a:r>
              <a:rPr lang="en-US" sz="2800" dirty="0" err="1">
                <a:latin typeface="Corbel" panose="020B0503020204020204" pitchFamily="34" charset="0"/>
              </a:rPr>
              <a:t>Tripathy</a:t>
            </a:r>
            <a:r>
              <a:rPr lang="en-US" sz="2800" dirty="0">
                <a:latin typeface="Corbel" panose="020B0503020204020204" pitchFamily="34" charset="0"/>
              </a:rPr>
              <a:t> et al. 2017). The super-hydrophobic wings of dragonflies have also shown to have varying degrees of bactericidal properties (Ivanova et al. 2013), but only a few species have been tested to date. In this experiment, the wings of a novel dragonfly species, the Blue Dasher (</a:t>
            </a:r>
            <a:r>
              <a:rPr lang="en-US" sz="2800" i="1" dirty="0" err="1">
                <a:latin typeface="Corbel" panose="020B0503020204020204" pitchFamily="34" charset="0"/>
              </a:rPr>
              <a:t>Pachydiplax</a:t>
            </a:r>
            <a:r>
              <a:rPr lang="en-US" sz="2800" dirty="0">
                <a:latin typeface="Corbel" panose="020B0503020204020204" pitchFamily="34" charset="0"/>
              </a:rPr>
              <a:t> </a:t>
            </a:r>
            <a:r>
              <a:rPr lang="en-US" sz="2800" i="1" dirty="0" err="1">
                <a:latin typeface="Corbel" panose="020B0503020204020204" pitchFamily="34" charset="0"/>
              </a:rPr>
              <a:t>longipennis</a:t>
            </a:r>
            <a:r>
              <a:rPr lang="en-US" sz="2800" dirty="0">
                <a:latin typeface="Corbel" panose="020B0503020204020204" pitchFamily="34" charset="0"/>
              </a:rPr>
              <a:t>), will be tested for its ability to reduce the growth and/or kill Gram negative (</a:t>
            </a:r>
            <a:r>
              <a:rPr lang="en-US" sz="2800" i="1" dirty="0">
                <a:latin typeface="Corbel" panose="020B0503020204020204" pitchFamily="34" charset="0"/>
              </a:rPr>
              <a:t>Escherichia</a:t>
            </a:r>
            <a:r>
              <a:rPr lang="en-US" sz="2800" dirty="0">
                <a:latin typeface="Corbel" panose="020B0503020204020204" pitchFamily="34" charset="0"/>
              </a:rPr>
              <a:t> </a:t>
            </a:r>
            <a:r>
              <a:rPr lang="en-US" sz="2800" i="1" dirty="0">
                <a:latin typeface="Corbel" panose="020B0503020204020204" pitchFamily="34" charset="0"/>
              </a:rPr>
              <a:t>coli</a:t>
            </a:r>
            <a:r>
              <a:rPr lang="en-US" sz="2800" dirty="0">
                <a:latin typeface="Corbel" panose="020B0503020204020204" pitchFamily="34" charset="0"/>
              </a:rPr>
              <a:t>) bacteria. Our null hypothesis is that there will be no difference in growth of </a:t>
            </a:r>
            <a:r>
              <a:rPr lang="en-US" sz="2800" i="1" dirty="0">
                <a:latin typeface="Corbel" panose="020B0503020204020204" pitchFamily="34" charset="0"/>
              </a:rPr>
              <a:t>E. coli </a:t>
            </a:r>
            <a:r>
              <a:rPr lang="en-US" sz="2800" dirty="0">
                <a:latin typeface="Corbel" panose="020B0503020204020204" pitchFamily="34" charset="0"/>
              </a:rPr>
              <a:t>bacteria on </a:t>
            </a:r>
            <a:r>
              <a:rPr lang="en-US" sz="2800" i="1" dirty="0">
                <a:latin typeface="Corbel" panose="020B0503020204020204" pitchFamily="34" charset="0"/>
              </a:rPr>
              <a:t>P.</a:t>
            </a:r>
            <a:r>
              <a:rPr lang="en-US" sz="2800" dirty="0">
                <a:latin typeface="Corbel" panose="020B0503020204020204" pitchFamily="34" charset="0"/>
              </a:rPr>
              <a:t> </a:t>
            </a:r>
            <a:r>
              <a:rPr lang="en-US" sz="2800" i="1" dirty="0" err="1">
                <a:latin typeface="Corbel" panose="020B0503020204020204" pitchFamily="34" charset="0"/>
              </a:rPr>
              <a:t>longipennis</a:t>
            </a:r>
            <a:r>
              <a:rPr lang="en-US" sz="2800" i="1" dirty="0">
                <a:latin typeface="Corbel" panose="020B0503020204020204" pitchFamily="34" charset="0"/>
              </a:rPr>
              <a:t> wings </a:t>
            </a:r>
            <a:r>
              <a:rPr lang="en-US" sz="2800" dirty="0">
                <a:latin typeface="Corbel" panose="020B0503020204020204" pitchFamily="34" charset="0"/>
              </a:rPr>
              <a:t>when compared to growth on plastic (polypropylene). </a:t>
            </a:r>
          </a:p>
          <a:p>
            <a:endParaRPr lang="en-US" dirty="0"/>
          </a:p>
        </p:txBody>
      </p:sp>
      <p:sp>
        <p:nvSpPr>
          <p:cNvPr id="17" name="TextBox 16">
            <a:extLst>
              <a:ext uri="{FF2B5EF4-FFF2-40B4-BE49-F238E27FC236}">
                <a16:creationId xmlns:a16="http://schemas.microsoft.com/office/drawing/2014/main" id="{4F65355C-87A6-5846-B245-2AFB9F3C3920}"/>
              </a:ext>
            </a:extLst>
          </p:cNvPr>
          <p:cNvSpPr txBox="1"/>
          <p:nvPr/>
        </p:nvSpPr>
        <p:spPr>
          <a:xfrm>
            <a:off x="13102662" y="6560418"/>
            <a:ext cx="12097512" cy="13080504"/>
          </a:xfrm>
          <a:prstGeom prst="rect">
            <a:avLst/>
          </a:prstGeom>
          <a:noFill/>
        </p:spPr>
        <p:txBody>
          <a:bodyPr wrap="square" rtlCol="0">
            <a:noAutofit/>
          </a:bodyPr>
          <a:lstStyle/>
          <a:p>
            <a:pPr algn="just"/>
            <a:r>
              <a:rPr lang="en-US" sz="2800" u="sng" dirty="0"/>
              <a:t>Wing preparation</a:t>
            </a:r>
          </a:p>
          <a:p>
            <a:pPr marL="457200" indent="-457200" algn="just">
              <a:buFont typeface="Arial" panose="020B0604020202020204" pitchFamily="34" charset="0"/>
              <a:buChar char="•"/>
            </a:pPr>
            <a:r>
              <a:rPr lang="en-US" sz="2400" dirty="0"/>
              <a:t>6mm samples of the wings were removed with a hole punch and sterilized using 75% ethanol </a:t>
            </a:r>
          </a:p>
          <a:p>
            <a:pPr marL="457200" indent="-457200" algn="just">
              <a:buFont typeface="Arial" panose="020B0604020202020204" pitchFamily="34" charset="0"/>
              <a:buChar char="•"/>
            </a:pPr>
            <a:r>
              <a:rPr lang="en-US" sz="2400" dirty="0"/>
              <a:t>Sections of </a:t>
            </a:r>
            <a:r>
              <a:rPr lang="en-US" sz="2400" dirty="0" err="1"/>
              <a:t>Ziploc®bags</a:t>
            </a:r>
            <a:r>
              <a:rPr lang="en-US" sz="2400" dirty="0"/>
              <a:t> (polypropylene) were used for a negative control and prepared in the same way</a:t>
            </a:r>
          </a:p>
          <a:p>
            <a:pPr marL="457200" indent="-457200" algn="just">
              <a:buFont typeface="Arial" panose="020B0604020202020204" pitchFamily="34" charset="0"/>
              <a:buChar char="•"/>
            </a:pPr>
            <a:r>
              <a:rPr lang="en-US" sz="2400" dirty="0"/>
              <a:t>Double sided tape or glue dots were added to wells to test variable adhesives </a:t>
            </a:r>
          </a:p>
          <a:p>
            <a:pPr marL="457200" indent="-457200" algn="just">
              <a:buFont typeface="Arial" panose="020B0604020202020204" pitchFamily="34" charset="0"/>
              <a:buChar char="•"/>
            </a:pPr>
            <a:r>
              <a:rPr lang="en-US" sz="2400" dirty="0"/>
              <a:t>Wing segments or polypropylene sections were secured on top of the adhesive</a:t>
            </a:r>
          </a:p>
          <a:p>
            <a:pPr algn="just"/>
            <a:r>
              <a:rPr lang="en-US" sz="2800" u="sng" dirty="0"/>
              <a:t>Transformation of bacteria</a:t>
            </a:r>
          </a:p>
          <a:p>
            <a:pPr marL="457200" indent="-457200" algn="just">
              <a:buFont typeface="Arial" panose="020B0604020202020204" pitchFamily="34" charset="0"/>
              <a:buChar char="•"/>
            </a:pPr>
            <a:r>
              <a:rPr lang="en-US" sz="2400" dirty="0"/>
              <a:t>Final growth/inhibition of bacteria was quantified using a fluorescence assay in  a microplate reader</a:t>
            </a:r>
          </a:p>
          <a:p>
            <a:pPr marL="457200" indent="-457200" algn="just">
              <a:buFont typeface="Arial" panose="020B0604020202020204" pitchFamily="34" charset="0"/>
              <a:buChar char="•"/>
            </a:pPr>
            <a:r>
              <a:rPr lang="en-US" sz="2400" dirty="0"/>
              <a:t>Fluorescence was induced by transforming bacteria using 5 </a:t>
            </a:r>
            <a:r>
              <a:rPr lang="en-US" sz="2400" dirty="0">
                <a:sym typeface="Symbol" pitchFamily="2" charset="2"/>
              </a:rPr>
              <a:t></a:t>
            </a:r>
            <a:r>
              <a:rPr lang="en-US" sz="2400" dirty="0"/>
              <a:t>L of the </a:t>
            </a:r>
            <a:r>
              <a:rPr lang="en-US" sz="2400" dirty="0" err="1"/>
              <a:t>pGLO</a:t>
            </a:r>
            <a:r>
              <a:rPr lang="en-US" sz="2400" dirty="0"/>
              <a:t> plasmid added directly to frozen bacterial cells which were then heat-shocked to facilitate uptake of the plasmid</a:t>
            </a:r>
          </a:p>
          <a:p>
            <a:pPr marL="457200" indent="-457200" algn="just">
              <a:buFont typeface="Arial" panose="020B0604020202020204" pitchFamily="34" charset="0"/>
              <a:buChar char="•"/>
            </a:pPr>
            <a:r>
              <a:rPr lang="en-US" sz="2400" dirty="0"/>
              <a:t>Transformed bacteria were then spread onto nutrient agar and incubated at 32</a:t>
            </a:r>
            <a:r>
              <a:rPr lang="en-US" sz="2400" dirty="0">
                <a:sym typeface="Symbol" pitchFamily="2" charset="2"/>
              </a:rPr>
              <a:t></a:t>
            </a:r>
            <a:r>
              <a:rPr lang="en-US" sz="2400" dirty="0"/>
              <a:t>C overnight</a:t>
            </a:r>
            <a:r>
              <a:rPr lang="en-US" sz="2400" i="1" dirty="0"/>
              <a:t> </a:t>
            </a:r>
            <a:r>
              <a:rPr lang="en-US" sz="2400" dirty="0"/>
              <a:t>at 200  rpm</a:t>
            </a:r>
          </a:p>
          <a:p>
            <a:pPr algn="just"/>
            <a:r>
              <a:rPr lang="en-US" sz="2800" u="sng" dirty="0"/>
              <a:t>Microplate assay</a:t>
            </a:r>
          </a:p>
          <a:p>
            <a:pPr marL="457200" indent="-457200" algn="just">
              <a:buFont typeface="Arial" panose="020B0604020202020204" pitchFamily="34" charset="0"/>
              <a:buChar char="•"/>
            </a:pPr>
            <a:r>
              <a:rPr lang="en-US" sz="2400" dirty="0"/>
              <a:t>A single colony was removed from the plate and placed in 5mL of nutrient broth and incubated at 200 rpm and 32</a:t>
            </a:r>
            <a:r>
              <a:rPr lang="en-US" sz="2400" dirty="0">
                <a:sym typeface="Symbol" pitchFamily="2" charset="2"/>
              </a:rPr>
              <a:t></a:t>
            </a:r>
            <a:r>
              <a:rPr lang="en-US" sz="2400" dirty="0"/>
              <a:t>C for 24 hours</a:t>
            </a:r>
          </a:p>
          <a:p>
            <a:pPr marL="457200" indent="-457200" algn="just">
              <a:buFont typeface="Arial" panose="020B0604020202020204" pitchFamily="34" charset="0"/>
              <a:buChar char="•"/>
            </a:pPr>
            <a:r>
              <a:rPr lang="en-US" sz="2400" dirty="0"/>
              <a:t>Bacteria were then diluted 1:2 in nutrient broth</a:t>
            </a:r>
          </a:p>
          <a:p>
            <a:pPr marL="457200" indent="-457200" algn="just">
              <a:buFont typeface="Arial" panose="020B0604020202020204" pitchFamily="34" charset="0"/>
              <a:buChar char="•"/>
            </a:pPr>
            <a:r>
              <a:rPr lang="en-US" sz="2400" dirty="0"/>
              <a:t>80</a:t>
            </a:r>
            <a:r>
              <a:rPr lang="en-US" sz="2400" dirty="0">
                <a:sym typeface="Symbol" pitchFamily="2" charset="2"/>
              </a:rPr>
              <a:t> </a:t>
            </a:r>
            <a:r>
              <a:rPr lang="en-US" sz="2400" dirty="0"/>
              <a:t>L of bacterial broth was added to each well of a 96-well plate</a:t>
            </a:r>
          </a:p>
          <a:p>
            <a:pPr marL="457200" indent="-457200" algn="just">
              <a:buFont typeface="Arial" panose="020B0604020202020204" pitchFamily="34" charset="0"/>
              <a:buChar char="•"/>
            </a:pPr>
            <a:r>
              <a:rPr lang="en-US" sz="2400" dirty="0"/>
              <a:t>Control treatments included wells with bacterial broth alone, tape alone, glue alone, or polypropylene sections adhered with either tape or glue </a:t>
            </a:r>
          </a:p>
          <a:p>
            <a:pPr marL="457200" indent="-457200" algn="just">
              <a:buFont typeface="Arial" panose="020B0604020202020204" pitchFamily="34" charset="0"/>
              <a:buChar char="•"/>
            </a:pPr>
            <a:r>
              <a:rPr lang="en-US" sz="2400" dirty="0"/>
              <a:t>Test wells included one wing section of </a:t>
            </a:r>
            <a:r>
              <a:rPr lang="en-US" sz="2400" i="1" dirty="0"/>
              <a:t>P.</a:t>
            </a:r>
            <a:r>
              <a:rPr lang="en-US" sz="2400" dirty="0"/>
              <a:t> </a:t>
            </a:r>
            <a:r>
              <a:rPr lang="en-US" sz="2400" i="1" dirty="0" err="1"/>
              <a:t>longipennis</a:t>
            </a:r>
            <a:r>
              <a:rPr lang="en-US" sz="2400" dirty="0"/>
              <a:t> adhered with either tape or glue </a:t>
            </a:r>
            <a:endParaRPr lang="en-US" sz="2400" i="1" dirty="0"/>
          </a:p>
          <a:p>
            <a:pPr marL="457200" indent="-457200" algn="just">
              <a:buFont typeface="Arial" panose="020B0604020202020204" pitchFamily="34" charset="0"/>
              <a:buChar char="•"/>
            </a:pPr>
            <a:r>
              <a:rPr lang="en-US" sz="2400" dirty="0"/>
              <a:t>11–22 replicates of each treatment were included</a:t>
            </a:r>
          </a:p>
          <a:p>
            <a:pPr marL="457200" indent="-457200" algn="just">
              <a:buFont typeface="Arial" panose="020B0604020202020204" pitchFamily="34" charset="0"/>
              <a:buChar char="•"/>
            </a:pPr>
            <a:r>
              <a:rPr lang="en-US" sz="2400" dirty="0"/>
              <a:t>The microplate was then incubated at 200 rpm and 32</a:t>
            </a:r>
            <a:r>
              <a:rPr lang="en-US" sz="2400" dirty="0">
                <a:sym typeface="Symbol" pitchFamily="2" charset="2"/>
              </a:rPr>
              <a:t></a:t>
            </a:r>
            <a:r>
              <a:rPr lang="en-US" sz="2400" dirty="0"/>
              <a:t>C for 24 hours with fluorescence readings  taken every 30 min</a:t>
            </a:r>
          </a:p>
          <a:p>
            <a:pPr marL="457200" indent="-457200" algn="just">
              <a:buFont typeface="Arial" panose="020B0604020202020204" pitchFamily="34" charset="0"/>
              <a:buChar char="•"/>
            </a:pPr>
            <a:r>
              <a:rPr lang="en-US" sz="2400" dirty="0"/>
              <a:t>The growth curve of each well and the final total fluorescence were then examined statistically to determine if the wells with wings showed inhibited bacterial growth</a:t>
            </a:r>
          </a:p>
          <a:p>
            <a:pPr marL="457200" indent="-457200" algn="just">
              <a:buFont typeface="Arial" panose="020B0604020202020204" pitchFamily="34" charset="0"/>
              <a:buChar char="•"/>
            </a:pPr>
            <a:r>
              <a:rPr lang="en-US" sz="2400" dirty="0"/>
              <a:t>The broth was then removed and placed into a separate microplate and the fluorescence of the broth alone was measured in order to indirectly quantify the bacteria growing directly on the various substrates</a:t>
            </a:r>
          </a:p>
          <a:p>
            <a:endParaRPr lang="en-US" sz="1600" dirty="0"/>
          </a:p>
        </p:txBody>
      </p:sp>
      <p:sp>
        <p:nvSpPr>
          <p:cNvPr id="18" name="TextBox 17">
            <a:extLst>
              <a:ext uri="{FF2B5EF4-FFF2-40B4-BE49-F238E27FC236}">
                <a16:creationId xmlns:a16="http://schemas.microsoft.com/office/drawing/2014/main" id="{32BFD214-D1B4-D14C-BEDA-4317175BF21E}"/>
              </a:ext>
            </a:extLst>
          </p:cNvPr>
          <p:cNvSpPr txBox="1"/>
          <p:nvPr/>
        </p:nvSpPr>
        <p:spPr>
          <a:xfrm>
            <a:off x="25744189" y="6499392"/>
            <a:ext cx="12097512" cy="6775704"/>
          </a:xfrm>
          <a:prstGeom prst="rect">
            <a:avLst/>
          </a:prstGeom>
          <a:noFill/>
        </p:spPr>
        <p:txBody>
          <a:bodyPr wrap="square" rtlCol="0">
            <a:noAutofit/>
          </a:bodyPr>
          <a:lstStyle/>
          <a:p>
            <a:r>
              <a:rPr lang="en-US" sz="2800" u="sng" dirty="0">
                <a:latin typeface="Corbel" panose="020B0503020204020204" pitchFamily="34" charset="0"/>
              </a:rPr>
              <a:t>Growth Curves</a:t>
            </a:r>
          </a:p>
          <a:p>
            <a:pPr marL="457200" indent="-457200">
              <a:buFont typeface="Arial" panose="020B0604020202020204" pitchFamily="34" charset="0"/>
              <a:buChar char="•"/>
            </a:pPr>
            <a:r>
              <a:rPr lang="en-US" sz="2800" dirty="0">
                <a:latin typeface="Corbel" panose="020B0503020204020204" pitchFamily="34" charset="0"/>
              </a:rPr>
              <a:t>When using either tape or glue as an adhesive, </a:t>
            </a:r>
            <a:r>
              <a:rPr lang="en-US" sz="2800" i="1" dirty="0">
                <a:latin typeface="Corbel" panose="020B0503020204020204" pitchFamily="34" charset="0"/>
              </a:rPr>
              <a:t>E.coli </a:t>
            </a:r>
            <a:r>
              <a:rPr lang="en-US" sz="2800" dirty="0">
                <a:latin typeface="Corbel" panose="020B0503020204020204" pitchFamily="34" charset="0"/>
              </a:rPr>
              <a:t>growth  in the wells that contained </a:t>
            </a:r>
            <a:r>
              <a:rPr lang="en-US" sz="2800" i="1" dirty="0">
                <a:latin typeface="Corbel" panose="020B0503020204020204" pitchFamily="34" charset="0"/>
              </a:rPr>
              <a:t>P.</a:t>
            </a:r>
            <a:r>
              <a:rPr lang="en-US" sz="2800" dirty="0">
                <a:latin typeface="Corbel" panose="020B0503020204020204" pitchFamily="34" charset="0"/>
              </a:rPr>
              <a:t> </a:t>
            </a:r>
            <a:r>
              <a:rPr lang="en-US" sz="2800" i="1" dirty="0" err="1">
                <a:latin typeface="Corbel" panose="020B0503020204020204" pitchFamily="34" charset="0"/>
              </a:rPr>
              <a:t>longipennis</a:t>
            </a:r>
            <a:r>
              <a:rPr lang="en-US" sz="2800" i="1" dirty="0">
                <a:latin typeface="Corbel" panose="020B0503020204020204" pitchFamily="34" charset="0"/>
              </a:rPr>
              <a:t> </a:t>
            </a:r>
            <a:r>
              <a:rPr lang="en-US" sz="2800" dirty="0">
                <a:latin typeface="Corbel" panose="020B0503020204020204" pitchFamily="34" charset="0"/>
              </a:rPr>
              <a:t>wings was significantly less than bacterial growth in wells containing  all other treatments (p&lt;0.05) (Figures 3 and 4).</a:t>
            </a:r>
          </a:p>
          <a:p>
            <a:r>
              <a:rPr lang="en-US" sz="2800" u="sng" dirty="0">
                <a:latin typeface="Corbel" panose="020B0503020204020204" pitchFamily="34" charset="0"/>
              </a:rPr>
              <a:t>Average Maximum Fluorescence </a:t>
            </a:r>
          </a:p>
          <a:p>
            <a:pPr marL="457200" indent="-457200">
              <a:buFont typeface="Arial" panose="020B0604020202020204" pitchFamily="34" charset="0"/>
              <a:buChar char="•"/>
            </a:pPr>
            <a:r>
              <a:rPr lang="en-US" sz="2800" dirty="0">
                <a:latin typeface="Corbel" panose="020B0503020204020204" pitchFamily="34" charset="0"/>
              </a:rPr>
              <a:t>When glue was used as an adhesive, bacteria with dragonfly wings as a substrate grew significantly less compared to bacteria with polypropylene or tape alone as a substrate (p&lt;0.05) (Figure 5). </a:t>
            </a:r>
          </a:p>
          <a:p>
            <a:pPr marL="457200" indent="-457200">
              <a:buFont typeface="Arial" panose="020B0604020202020204" pitchFamily="34" charset="0"/>
              <a:buChar char="•"/>
            </a:pPr>
            <a:r>
              <a:rPr lang="en-US" sz="2800" dirty="0">
                <a:latin typeface="Corbel" panose="020B0503020204020204" pitchFamily="34" charset="0"/>
              </a:rPr>
              <a:t>When glue was used as an adhesive, bacteria with dragonfly wings as a substrate grew significantly less compared to bacteria with polypropylene, glue alone, or no substrate (p&lt;0.05) (Figure 5). </a:t>
            </a:r>
          </a:p>
          <a:p>
            <a:pPr marL="457200" indent="-457200">
              <a:buFont typeface="Arial" panose="020B0604020202020204" pitchFamily="34" charset="0"/>
              <a:buChar char="•"/>
            </a:pPr>
            <a:r>
              <a:rPr lang="en-US" sz="2800" dirty="0">
                <a:latin typeface="Corbel" panose="020B0503020204020204" pitchFamily="34" charset="0"/>
              </a:rPr>
              <a:t>When tape is used alone or as an adhesive bacterial growth is increased significantly compared to when glue is used alone or as an adhesive (p&lt;0.05) (Figure 5 inset). </a:t>
            </a:r>
          </a:p>
        </p:txBody>
      </p:sp>
      <p:sp>
        <p:nvSpPr>
          <p:cNvPr id="19" name="TextBox 18">
            <a:extLst>
              <a:ext uri="{FF2B5EF4-FFF2-40B4-BE49-F238E27FC236}">
                <a16:creationId xmlns:a16="http://schemas.microsoft.com/office/drawing/2014/main" id="{0110B858-BA4F-3B4F-AE3C-7848DFE59428}"/>
              </a:ext>
            </a:extLst>
          </p:cNvPr>
          <p:cNvSpPr txBox="1"/>
          <p:nvPr/>
        </p:nvSpPr>
        <p:spPr>
          <a:xfrm>
            <a:off x="25744189" y="23686649"/>
            <a:ext cx="12097512" cy="8868671"/>
          </a:xfrm>
          <a:prstGeom prst="rect">
            <a:avLst/>
          </a:prstGeom>
          <a:noFill/>
        </p:spPr>
        <p:txBody>
          <a:bodyPr wrap="square" rtlCol="0">
            <a:noAutofit/>
          </a:bodyPr>
          <a:lstStyle/>
          <a:p>
            <a:pPr algn="just"/>
            <a:r>
              <a:rPr lang="en-US" sz="2800" dirty="0">
                <a:latin typeface="Corbel" panose="020B0503020204020204" pitchFamily="34" charset="0"/>
              </a:rPr>
              <a:t>	Results from the growth curves and the maximum fluorescence value both indicate that </a:t>
            </a:r>
            <a:r>
              <a:rPr lang="en-US" sz="2800" i="1" dirty="0">
                <a:latin typeface="Corbel" panose="020B0503020204020204" pitchFamily="34" charset="0"/>
              </a:rPr>
              <a:t>P.</a:t>
            </a:r>
            <a:r>
              <a:rPr lang="en-US" sz="2800" dirty="0">
                <a:latin typeface="Corbel" panose="020B0503020204020204" pitchFamily="34" charset="0"/>
              </a:rPr>
              <a:t> </a:t>
            </a:r>
            <a:r>
              <a:rPr lang="en-US" sz="2800" i="1" dirty="0" err="1">
                <a:latin typeface="Corbel" panose="020B0503020204020204" pitchFamily="34" charset="0"/>
              </a:rPr>
              <a:t>longipennis</a:t>
            </a:r>
            <a:r>
              <a:rPr lang="en-US" sz="2800" dirty="0">
                <a:latin typeface="Corbel" panose="020B0503020204020204" pitchFamily="34" charset="0"/>
              </a:rPr>
              <a:t> wings decrease </a:t>
            </a:r>
            <a:r>
              <a:rPr lang="en-US" sz="2800" i="1" dirty="0">
                <a:latin typeface="Corbel" panose="020B0503020204020204" pitchFamily="34" charset="0"/>
              </a:rPr>
              <a:t>E. coli </a:t>
            </a:r>
            <a:r>
              <a:rPr lang="en-US" sz="2800" dirty="0">
                <a:latin typeface="Corbel" panose="020B0503020204020204" pitchFamily="34" charset="0"/>
              </a:rPr>
              <a:t>growth when compared to controls. The null hypothesis that there will be no difference in bacterial growth on </a:t>
            </a:r>
            <a:r>
              <a:rPr lang="en-US" sz="2800" i="1" dirty="0">
                <a:latin typeface="Corbel" panose="020B0503020204020204" pitchFamily="34" charset="0"/>
              </a:rPr>
              <a:t>P.</a:t>
            </a:r>
            <a:r>
              <a:rPr lang="en-US" sz="2800" dirty="0">
                <a:latin typeface="Corbel" panose="020B0503020204020204" pitchFamily="34" charset="0"/>
              </a:rPr>
              <a:t> </a:t>
            </a:r>
            <a:r>
              <a:rPr lang="en-US" sz="2800" i="1" dirty="0" err="1">
                <a:latin typeface="Corbel" panose="020B0503020204020204" pitchFamily="34" charset="0"/>
              </a:rPr>
              <a:t>longipennis</a:t>
            </a:r>
            <a:r>
              <a:rPr lang="en-US" sz="2800" i="1" dirty="0">
                <a:latin typeface="Corbel" panose="020B0503020204020204" pitchFamily="34" charset="0"/>
              </a:rPr>
              <a:t> </a:t>
            </a:r>
            <a:r>
              <a:rPr lang="en-US" sz="2800" dirty="0">
                <a:latin typeface="Corbel" panose="020B0503020204020204" pitchFamily="34" charset="0"/>
              </a:rPr>
              <a:t>wings can be rejected. </a:t>
            </a:r>
          </a:p>
          <a:p>
            <a:pPr algn="just"/>
            <a:r>
              <a:rPr lang="en-US" sz="2800" dirty="0">
                <a:latin typeface="Corbel" panose="020B0503020204020204" pitchFamily="34" charset="0"/>
              </a:rPr>
              <a:t>	The results also indicate that dragonfly wings inhibit formation of biofilms on its surface. According to Yee et al. (2019), biofilms account for 80% of infections and contaminated surfaces. Replicating the physical structure of </a:t>
            </a:r>
            <a:r>
              <a:rPr lang="en-US" sz="2800" i="1" dirty="0"/>
              <a:t>P.</a:t>
            </a:r>
            <a:r>
              <a:rPr lang="en-US" sz="2800" dirty="0"/>
              <a:t> </a:t>
            </a:r>
            <a:r>
              <a:rPr lang="en-US" sz="2800" i="1" dirty="0" err="1"/>
              <a:t>longipennis</a:t>
            </a:r>
            <a:r>
              <a:rPr lang="en-US" sz="2800" i="1" dirty="0"/>
              <a:t> </a:t>
            </a:r>
            <a:r>
              <a:rPr lang="en-US" sz="2800" dirty="0"/>
              <a:t>wings onto different surfaces could decrease the number of infections, decrease antibiotic use, and combat antibiotic resistant bacteria. Reproducing this pattern onto medical devices, such as contact lenses, urinary catheters, and bandages, could dramatically improve health outcomes. </a:t>
            </a:r>
          </a:p>
          <a:p>
            <a:pPr algn="just"/>
            <a:r>
              <a:rPr lang="en-US" sz="2800" dirty="0">
                <a:latin typeface="Corbel" panose="020B0503020204020204" pitchFamily="34" charset="0"/>
              </a:rPr>
              <a:t>	Our results also indicate that double-sided tape significantly increases bacterial growth and promotes biofilm formation on its surface, while glue dots do not significantly affect bacterial growth compared to no substrate controls. The tape may encourage bacterial growth by providing nutrients or additional surface area. </a:t>
            </a:r>
          </a:p>
          <a:p>
            <a:pPr algn="just"/>
            <a:r>
              <a:rPr lang="en-US" sz="2800" dirty="0">
                <a:latin typeface="Corbel" panose="020B0503020204020204" pitchFamily="34" charset="0"/>
              </a:rPr>
              <a:t>	Evaluating the ability of </a:t>
            </a:r>
            <a:r>
              <a:rPr lang="en-US" sz="2800" i="1" dirty="0"/>
              <a:t>P.</a:t>
            </a:r>
            <a:r>
              <a:rPr lang="en-US" sz="2800" dirty="0"/>
              <a:t> </a:t>
            </a:r>
            <a:r>
              <a:rPr lang="en-US" sz="2800" i="1" dirty="0" err="1"/>
              <a:t>longipennis</a:t>
            </a:r>
            <a:r>
              <a:rPr lang="en-US" sz="2800" i="1" dirty="0"/>
              <a:t> </a:t>
            </a:r>
            <a:r>
              <a:rPr lang="en-US" sz="2800" dirty="0"/>
              <a:t>wings</a:t>
            </a:r>
            <a:r>
              <a:rPr lang="en-US" sz="2800" i="1" dirty="0"/>
              <a:t> </a:t>
            </a:r>
            <a:r>
              <a:rPr lang="en-US" sz="2800" dirty="0">
                <a:latin typeface="Corbel" panose="020B0503020204020204" pitchFamily="34" charset="0"/>
              </a:rPr>
              <a:t>to kill Gram positive bacteria and investigating other novel dragonfly wings will provide more insight and possible application of the unique microscopic structure of dragonfly wings. </a:t>
            </a:r>
          </a:p>
        </p:txBody>
      </p:sp>
      <p:sp>
        <p:nvSpPr>
          <p:cNvPr id="26" name="TextBox 25">
            <a:extLst>
              <a:ext uri="{FF2B5EF4-FFF2-40B4-BE49-F238E27FC236}">
                <a16:creationId xmlns:a16="http://schemas.microsoft.com/office/drawing/2014/main" id="{F75637A6-A180-4440-8585-0D017A71EEF6}"/>
              </a:ext>
            </a:extLst>
          </p:cNvPr>
          <p:cNvSpPr txBox="1"/>
          <p:nvPr/>
        </p:nvSpPr>
        <p:spPr>
          <a:xfrm>
            <a:off x="25744189" y="33916030"/>
            <a:ext cx="12097512" cy="3713829"/>
          </a:xfrm>
          <a:prstGeom prst="rect">
            <a:avLst/>
          </a:prstGeom>
          <a:noFill/>
        </p:spPr>
        <p:txBody>
          <a:bodyPr wrap="square" rtlCol="0">
            <a:noAutofit/>
          </a:bodyPr>
          <a:lstStyle/>
          <a:p>
            <a:pPr algn="just"/>
            <a:r>
              <a:rPr lang="en-US" sz="2400" dirty="0" err="1">
                <a:latin typeface="Corbel" panose="020B0503020204020204" pitchFamily="34" charset="0"/>
              </a:rPr>
              <a:t>Tripathy</a:t>
            </a:r>
            <a:r>
              <a:rPr lang="en-US" sz="2400" dirty="0">
                <a:latin typeface="Corbel" panose="020B0503020204020204" pitchFamily="34" charset="0"/>
              </a:rPr>
              <a:t>, </a:t>
            </a:r>
            <a:r>
              <a:rPr lang="en-US" sz="2400" dirty="0" err="1">
                <a:latin typeface="Corbel" panose="020B0503020204020204" pitchFamily="34" charset="0"/>
              </a:rPr>
              <a:t>Abinash</a:t>
            </a:r>
            <a:r>
              <a:rPr lang="en-US" sz="2400" dirty="0">
                <a:latin typeface="Corbel" panose="020B0503020204020204" pitchFamily="34" charset="0"/>
              </a:rPr>
              <a:t>., Sen </a:t>
            </a:r>
            <a:r>
              <a:rPr lang="en-US" sz="2400" dirty="0" err="1">
                <a:latin typeface="Corbel" panose="020B0503020204020204" pitchFamily="34" charset="0"/>
              </a:rPr>
              <a:t>Prosenjit</a:t>
            </a:r>
            <a:r>
              <a:rPr lang="en-US" sz="2400" dirty="0">
                <a:latin typeface="Corbel" panose="020B0503020204020204" pitchFamily="34" charset="0"/>
              </a:rPr>
              <a:t>, </a:t>
            </a:r>
            <a:r>
              <a:rPr lang="en-US" sz="2400" dirty="0" err="1">
                <a:latin typeface="Corbel" panose="020B0503020204020204" pitchFamily="34" charset="0"/>
              </a:rPr>
              <a:t>Su</a:t>
            </a:r>
            <a:r>
              <a:rPr lang="en-US" sz="2400" dirty="0">
                <a:latin typeface="Corbel" panose="020B0503020204020204" pitchFamily="34" charset="0"/>
              </a:rPr>
              <a:t> Bo, and </a:t>
            </a:r>
            <a:r>
              <a:rPr lang="en-US" sz="2400" dirty="0" err="1">
                <a:latin typeface="Corbel" panose="020B0503020204020204" pitchFamily="34" charset="0"/>
              </a:rPr>
              <a:t>Wuge</a:t>
            </a:r>
            <a:r>
              <a:rPr lang="en-US" sz="2400" dirty="0">
                <a:latin typeface="Corbel" panose="020B0503020204020204" pitchFamily="34" charset="0"/>
              </a:rPr>
              <a:t> H. Briscoe. 2017. Natural and bioinspired </a:t>
            </a:r>
          </a:p>
          <a:p>
            <a:pPr algn="just"/>
            <a:r>
              <a:rPr lang="en-US" sz="2400" dirty="0">
                <a:latin typeface="Corbel" panose="020B0503020204020204" pitchFamily="34" charset="0"/>
              </a:rPr>
              <a:t>	nanostructured bactericidal surfaces. Advances in Colloid and Interface Science 248: 85– 	104. </a:t>
            </a:r>
          </a:p>
          <a:p>
            <a:pPr algn="just"/>
            <a:r>
              <a:rPr lang="en-US" sz="2400" dirty="0">
                <a:latin typeface="Corbel" panose="020B0503020204020204" pitchFamily="34" charset="0"/>
              </a:rPr>
              <a:t>Ivanova, Elena P., </a:t>
            </a:r>
            <a:r>
              <a:rPr lang="en-US" sz="2400" dirty="0" err="1">
                <a:latin typeface="Corbel" panose="020B0503020204020204" pitchFamily="34" charset="0"/>
              </a:rPr>
              <a:t>Jafar</a:t>
            </a:r>
            <a:r>
              <a:rPr lang="en-US" sz="2400" dirty="0">
                <a:latin typeface="Corbel" panose="020B0503020204020204" pitchFamily="34" charset="0"/>
              </a:rPr>
              <a:t> Hasan, Hayden K. Webb, Gediminas </a:t>
            </a:r>
            <a:r>
              <a:rPr lang="en-US" sz="2400" dirty="0" err="1">
                <a:latin typeface="Corbel" panose="020B0503020204020204" pitchFamily="34" charset="0"/>
              </a:rPr>
              <a:t>Gervinskas</a:t>
            </a:r>
            <a:r>
              <a:rPr lang="en-US" sz="2400" dirty="0">
                <a:latin typeface="Corbel" panose="020B0503020204020204" pitchFamily="34" charset="0"/>
              </a:rPr>
              <a:t>, </a:t>
            </a:r>
            <a:r>
              <a:rPr lang="en-US" sz="2400" dirty="0" err="1">
                <a:latin typeface="Corbel" panose="020B0503020204020204" pitchFamily="34" charset="0"/>
              </a:rPr>
              <a:t>Saulius</a:t>
            </a:r>
            <a:r>
              <a:rPr lang="en-US" sz="2400" dirty="0">
                <a:latin typeface="Corbel" panose="020B0503020204020204" pitchFamily="34" charset="0"/>
              </a:rPr>
              <a:t> </a:t>
            </a:r>
          </a:p>
          <a:p>
            <a:pPr algn="just"/>
            <a:r>
              <a:rPr lang="en-US" sz="2400" dirty="0">
                <a:latin typeface="Corbel" panose="020B0503020204020204" pitchFamily="34" charset="0"/>
              </a:rPr>
              <a:t>	</a:t>
            </a:r>
            <a:r>
              <a:rPr lang="en-US" sz="2400" dirty="0" err="1">
                <a:latin typeface="Corbel" panose="020B0503020204020204" pitchFamily="34" charset="0"/>
              </a:rPr>
              <a:t>Juodkazis</a:t>
            </a:r>
            <a:r>
              <a:rPr lang="en-US" sz="2400" dirty="0">
                <a:latin typeface="Corbel" panose="020B0503020204020204" pitchFamily="34" charset="0"/>
              </a:rPr>
              <a:t>, Vi </a:t>
            </a:r>
            <a:r>
              <a:rPr lang="en-US" sz="2400" dirty="0" err="1">
                <a:latin typeface="Corbel" panose="020B0503020204020204" pitchFamily="34" charset="0"/>
              </a:rPr>
              <a:t>Khanh</a:t>
            </a:r>
            <a:r>
              <a:rPr lang="en-US" sz="2400" dirty="0">
                <a:latin typeface="Corbel" panose="020B0503020204020204" pitchFamily="34" charset="0"/>
              </a:rPr>
              <a:t> Truong, Alex H.F. Wu, Robert N. Lamb, Vladimir A. </a:t>
            </a:r>
            <a:r>
              <a:rPr lang="en-US" sz="2400" dirty="0" err="1">
                <a:latin typeface="Corbel" panose="020B0503020204020204" pitchFamily="34" charset="0"/>
              </a:rPr>
              <a:t>Baulin</a:t>
            </a:r>
            <a:r>
              <a:rPr lang="en-US" sz="2400" dirty="0">
                <a:latin typeface="Corbel" panose="020B0503020204020204" pitchFamily="34" charset="0"/>
              </a:rPr>
              <a:t>, Gregory 	S. 	Watson, Jolanta A. Watson, 	David E. Mainwaring, and Russell J. Crawford. 2013. 	Bactericidal activity of black silicon. Nature Communications 4: 2838-2845. </a:t>
            </a:r>
          </a:p>
          <a:p>
            <a:pPr algn="just"/>
            <a:r>
              <a:rPr lang="en-US" sz="2400" dirty="0">
                <a:latin typeface="Corbel" panose="020B0503020204020204" pitchFamily="34" charset="0"/>
              </a:rPr>
              <a:t>Yee, Albert, Rachel Rosenzweig, Mary Nora </a:t>
            </a:r>
            <a:r>
              <a:rPr lang="en-US" sz="2400" dirty="0" err="1">
                <a:latin typeface="Corbel" panose="020B0503020204020204" pitchFamily="34" charset="0"/>
              </a:rPr>
              <a:t>Disckson</a:t>
            </a:r>
            <a:r>
              <a:rPr lang="en-US" sz="2400" dirty="0">
                <a:latin typeface="Corbel" panose="020B0503020204020204" pitchFamily="34" charset="0"/>
              </a:rPr>
              <a:t>, Elena Liang. 2019. Novel anti-bacterial </a:t>
            </a:r>
          </a:p>
          <a:p>
            <a:pPr algn="just"/>
            <a:r>
              <a:rPr lang="en-US" sz="2400" dirty="0">
                <a:latin typeface="Corbel" panose="020B0503020204020204" pitchFamily="34" charset="0"/>
              </a:rPr>
              <a:t>	anti-fungal </a:t>
            </a:r>
            <a:r>
              <a:rPr lang="en-US" sz="2400" dirty="0" err="1">
                <a:latin typeface="Corbel" panose="020B0503020204020204" pitchFamily="34" charset="0"/>
              </a:rPr>
              <a:t>nanopillared</a:t>
            </a:r>
            <a:r>
              <a:rPr lang="en-US" sz="2400" dirty="0">
                <a:latin typeface="Corbel" panose="020B0503020204020204" pitchFamily="34" charset="0"/>
              </a:rPr>
              <a:t> surface. U.S. Patent Application Publication. US 2019/0076573 A1 .</a:t>
            </a:r>
          </a:p>
          <a:p>
            <a:pPr algn="just"/>
            <a:endParaRPr lang="en-US" sz="2400" dirty="0">
              <a:latin typeface="Corbel" panose="020B0503020204020204" pitchFamily="34" charset="0"/>
            </a:endParaRPr>
          </a:p>
          <a:p>
            <a:pPr algn="just"/>
            <a:endParaRPr lang="en-US" dirty="0"/>
          </a:p>
        </p:txBody>
      </p:sp>
      <p:sp>
        <p:nvSpPr>
          <p:cNvPr id="2" name="TextBox 1">
            <a:extLst>
              <a:ext uri="{FF2B5EF4-FFF2-40B4-BE49-F238E27FC236}">
                <a16:creationId xmlns:a16="http://schemas.microsoft.com/office/drawing/2014/main" id="{2B4FFD4E-0D8F-BD4B-B4F9-1D7DA83701CE}"/>
              </a:ext>
            </a:extLst>
          </p:cNvPr>
          <p:cNvSpPr txBox="1"/>
          <p:nvPr/>
        </p:nvSpPr>
        <p:spPr>
          <a:xfrm>
            <a:off x="13313163" y="26559875"/>
            <a:ext cx="11740896" cy="830997"/>
          </a:xfrm>
          <a:prstGeom prst="rect">
            <a:avLst/>
          </a:prstGeom>
          <a:noFill/>
        </p:spPr>
        <p:txBody>
          <a:bodyPr wrap="square" rtlCol="0">
            <a:noAutofit/>
          </a:bodyPr>
          <a:lstStyle/>
          <a:p>
            <a:r>
              <a:rPr lang="en-US" sz="2400" dirty="0">
                <a:latin typeface="Corbel" panose="020B0503020204020204" pitchFamily="34" charset="0"/>
              </a:rPr>
              <a:t>Figure 3. Growth curves of </a:t>
            </a:r>
            <a:r>
              <a:rPr lang="en-US" sz="2400" i="1" dirty="0">
                <a:latin typeface="Corbel" panose="020B0503020204020204" pitchFamily="34" charset="0"/>
              </a:rPr>
              <a:t>E. coli </a:t>
            </a:r>
            <a:r>
              <a:rPr lang="en-US" sz="2400" dirty="0">
                <a:latin typeface="Corbel" panose="020B0503020204020204" pitchFamily="34" charset="0"/>
              </a:rPr>
              <a:t>over 24 hours with substrates adhered with glue. Values are fluorescence units which correlate to number of bacteria.</a:t>
            </a:r>
            <a:endParaRPr lang="en-US" sz="2400" i="1" dirty="0">
              <a:latin typeface="Corbel" panose="020B0503020204020204" pitchFamily="34" charset="0"/>
            </a:endParaRPr>
          </a:p>
        </p:txBody>
      </p:sp>
      <p:sp>
        <p:nvSpPr>
          <p:cNvPr id="20" name="TextBox 19">
            <a:extLst>
              <a:ext uri="{FF2B5EF4-FFF2-40B4-BE49-F238E27FC236}">
                <a16:creationId xmlns:a16="http://schemas.microsoft.com/office/drawing/2014/main" id="{CA605F57-0EDF-0740-A328-C8AA292A9056}"/>
              </a:ext>
            </a:extLst>
          </p:cNvPr>
          <p:cNvSpPr txBox="1"/>
          <p:nvPr/>
        </p:nvSpPr>
        <p:spPr>
          <a:xfrm>
            <a:off x="25873387" y="20970712"/>
            <a:ext cx="11740896" cy="1051452"/>
          </a:xfrm>
          <a:prstGeom prst="rect">
            <a:avLst/>
          </a:prstGeom>
          <a:noFill/>
        </p:spPr>
        <p:txBody>
          <a:bodyPr wrap="square" rtlCol="0">
            <a:noAutofit/>
          </a:bodyPr>
          <a:lstStyle/>
          <a:p>
            <a:r>
              <a:rPr lang="en-US" sz="2400" dirty="0"/>
              <a:t>Figure 5. Bar graph showing the fluorescence values remaining on each of the surfaces after fluorescence of the broth is removed. Inset shows the combined maximum fluorescence of tape alone and used as an adhesive and glue alone and used as an adhesive. </a:t>
            </a:r>
          </a:p>
        </p:txBody>
      </p:sp>
      <p:sp>
        <p:nvSpPr>
          <p:cNvPr id="41" name="TextBox 40">
            <a:extLst>
              <a:ext uri="{FF2B5EF4-FFF2-40B4-BE49-F238E27FC236}">
                <a16:creationId xmlns:a16="http://schemas.microsoft.com/office/drawing/2014/main" id="{D072F6C7-1C7F-0047-B984-726AF094CAED}"/>
              </a:ext>
            </a:extLst>
          </p:cNvPr>
          <p:cNvSpPr txBox="1"/>
          <p:nvPr/>
        </p:nvSpPr>
        <p:spPr>
          <a:xfrm>
            <a:off x="1434479" y="34849452"/>
            <a:ext cx="9840009" cy="830997"/>
          </a:xfrm>
          <a:prstGeom prst="rect">
            <a:avLst/>
          </a:prstGeom>
          <a:noFill/>
        </p:spPr>
        <p:txBody>
          <a:bodyPr wrap="square" rtlCol="0">
            <a:spAutoFit/>
          </a:bodyPr>
          <a:lstStyle/>
          <a:p>
            <a:r>
              <a:rPr lang="en-US" sz="2400" dirty="0">
                <a:latin typeface="Corbel" panose="020B0503020204020204" pitchFamily="34" charset="0"/>
              </a:rPr>
              <a:t>Figure 2. Example microplate well showing adhesive (glue or tape), substrate (dragonfly wings or polypropylene), and bacterial broth.</a:t>
            </a:r>
          </a:p>
        </p:txBody>
      </p:sp>
      <p:sp>
        <p:nvSpPr>
          <p:cNvPr id="46" name="TextBox 45">
            <a:extLst>
              <a:ext uri="{FF2B5EF4-FFF2-40B4-BE49-F238E27FC236}">
                <a16:creationId xmlns:a16="http://schemas.microsoft.com/office/drawing/2014/main" id="{BA2B9E25-A834-C14A-854C-8C7A97E963D4}"/>
              </a:ext>
            </a:extLst>
          </p:cNvPr>
          <p:cNvSpPr txBox="1"/>
          <p:nvPr/>
        </p:nvSpPr>
        <p:spPr>
          <a:xfrm>
            <a:off x="1986833" y="20013327"/>
            <a:ext cx="8458200" cy="506357"/>
          </a:xfrm>
          <a:prstGeom prst="rect">
            <a:avLst/>
          </a:prstGeom>
          <a:noFill/>
        </p:spPr>
        <p:txBody>
          <a:bodyPr wrap="square" rtlCol="0">
            <a:noAutofit/>
          </a:bodyPr>
          <a:lstStyle/>
          <a:p>
            <a:r>
              <a:rPr lang="en-US" sz="2400" dirty="0">
                <a:latin typeface="Corbel" panose="020B0503020204020204" pitchFamily="34" charset="0"/>
              </a:rPr>
              <a:t>Figure 1. Adult </a:t>
            </a:r>
            <a:r>
              <a:rPr lang="en-US" sz="2400" i="1" dirty="0" err="1">
                <a:latin typeface="Corbel" panose="020B0503020204020204" pitchFamily="34" charset="0"/>
              </a:rPr>
              <a:t>Pachydiplax</a:t>
            </a:r>
            <a:r>
              <a:rPr lang="en-US" sz="2400" dirty="0">
                <a:latin typeface="Corbel" panose="020B0503020204020204" pitchFamily="34" charset="0"/>
              </a:rPr>
              <a:t> </a:t>
            </a:r>
            <a:r>
              <a:rPr lang="en-US" sz="2400" i="1" dirty="0" err="1">
                <a:latin typeface="Corbel" panose="020B0503020204020204" pitchFamily="34" charset="0"/>
              </a:rPr>
              <a:t>longipennis</a:t>
            </a:r>
            <a:r>
              <a:rPr lang="en-US" sz="2400" i="1" dirty="0">
                <a:latin typeface="Corbel" panose="020B0503020204020204" pitchFamily="34" charset="0"/>
              </a:rPr>
              <a:t>  </a:t>
            </a:r>
            <a:r>
              <a:rPr lang="en-US" sz="2400" dirty="0">
                <a:latin typeface="Corbel" panose="020B0503020204020204" pitchFamily="34" charset="0"/>
              </a:rPr>
              <a:t>Photo: Vicki DeLoach</a:t>
            </a:r>
          </a:p>
        </p:txBody>
      </p:sp>
      <p:grpSp>
        <p:nvGrpSpPr>
          <p:cNvPr id="31" name="Group 30">
            <a:extLst>
              <a:ext uri="{FF2B5EF4-FFF2-40B4-BE49-F238E27FC236}">
                <a16:creationId xmlns:a16="http://schemas.microsoft.com/office/drawing/2014/main" id="{87E5CD91-9050-D449-AAFE-C5183742524A}"/>
              </a:ext>
            </a:extLst>
          </p:cNvPr>
          <p:cNvGrpSpPr/>
          <p:nvPr/>
        </p:nvGrpSpPr>
        <p:grpSpPr>
          <a:xfrm>
            <a:off x="3998730" y="31637954"/>
            <a:ext cx="5219465" cy="2940540"/>
            <a:chOff x="8003973" y="14319526"/>
            <a:chExt cx="5219465" cy="2940540"/>
          </a:xfrm>
        </p:grpSpPr>
        <p:sp>
          <p:nvSpPr>
            <p:cNvPr id="22" name="Oval 21">
              <a:extLst>
                <a:ext uri="{FF2B5EF4-FFF2-40B4-BE49-F238E27FC236}">
                  <a16:creationId xmlns:a16="http://schemas.microsoft.com/office/drawing/2014/main" id="{074C985B-6376-944D-8AA5-E3ECC130B56A}"/>
                </a:ext>
              </a:extLst>
            </p:cNvPr>
            <p:cNvSpPr/>
            <p:nvPr/>
          </p:nvSpPr>
          <p:spPr>
            <a:xfrm>
              <a:off x="8003973" y="16331205"/>
              <a:ext cx="3017105" cy="89546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6A6D60F-3014-084F-B4F6-BD27A154AF46}"/>
                </a:ext>
              </a:extLst>
            </p:cNvPr>
            <p:cNvGrpSpPr/>
            <p:nvPr/>
          </p:nvGrpSpPr>
          <p:grpSpPr>
            <a:xfrm>
              <a:off x="8003973" y="14319526"/>
              <a:ext cx="5219465" cy="2940540"/>
              <a:chOff x="8003973" y="14376265"/>
              <a:chExt cx="5219465" cy="2940540"/>
            </a:xfrm>
          </p:grpSpPr>
          <p:sp>
            <p:nvSpPr>
              <p:cNvPr id="21" name="Round Single Corner Rectangle 20">
                <a:extLst>
                  <a:ext uri="{FF2B5EF4-FFF2-40B4-BE49-F238E27FC236}">
                    <a16:creationId xmlns:a16="http://schemas.microsoft.com/office/drawing/2014/main" id="{6F867DE6-7640-B14A-B711-4FE5582F0031}"/>
                  </a:ext>
                </a:extLst>
              </p:cNvPr>
              <p:cNvSpPr/>
              <p:nvPr/>
            </p:nvSpPr>
            <p:spPr>
              <a:xfrm>
                <a:off x="8003973" y="15291479"/>
                <a:ext cx="2991251" cy="1481405"/>
              </a:xfrm>
              <a:prstGeom prst="round1Rect">
                <a:avLst>
                  <a:gd name="adj" fmla="val 1126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DC2A07BD-E293-B346-A6CE-8B31697CE698}"/>
                  </a:ext>
                </a:extLst>
              </p:cNvPr>
              <p:cNvGrpSpPr/>
              <p:nvPr/>
            </p:nvGrpSpPr>
            <p:grpSpPr>
              <a:xfrm>
                <a:off x="8003973" y="14376265"/>
                <a:ext cx="3017105" cy="2829778"/>
                <a:chOff x="1867238" y="28391072"/>
                <a:chExt cx="2575804" cy="2358189"/>
              </a:xfrm>
            </p:grpSpPr>
            <p:sp>
              <p:nvSpPr>
                <p:cNvPr id="13" name="Can 12">
                  <a:extLst>
                    <a:ext uri="{FF2B5EF4-FFF2-40B4-BE49-F238E27FC236}">
                      <a16:creationId xmlns:a16="http://schemas.microsoft.com/office/drawing/2014/main" id="{735F8E7F-F433-6044-86C9-AB5298061050}"/>
                    </a:ext>
                  </a:extLst>
                </p:cNvPr>
                <p:cNvSpPr/>
                <p:nvPr/>
              </p:nvSpPr>
              <p:spPr>
                <a:xfrm>
                  <a:off x="1867238" y="28391072"/>
                  <a:ext cx="2575804" cy="2358189"/>
                </a:xfrm>
                <a:prstGeom prst="can">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B373D0-FBC3-4E43-8093-A288D89837BA}"/>
                    </a:ext>
                  </a:extLst>
                </p:cNvPr>
                <p:cNvSpPr/>
                <p:nvPr/>
              </p:nvSpPr>
              <p:spPr>
                <a:xfrm>
                  <a:off x="2339879" y="30261348"/>
                  <a:ext cx="1624847" cy="307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AF1BAB8-41A3-BD4D-A5F3-BC5A899BBE53}"/>
                    </a:ext>
                  </a:extLst>
                </p:cNvPr>
                <p:cNvSpPr/>
                <p:nvPr/>
              </p:nvSpPr>
              <p:spPr>
                <a:xfrm>
                  <a:off x="1898998" y="29701652"/>
                  <a:ext cx="2506610" cy="69801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9769E3D2-8E3F-6F4F-88EE-D340CDEFCA02}"/>
                    </a:ext>
                  </a:extLst>
                </p:cNvPr>
                <p:cNvCxnSpPr>
                  <a:cxnSpLocks/>
                </p:cNvCxnSpPr>
                <p:nvPr/>
              </p:nvCxnSpPr>
              <p:spPr>
                <a:xfrm>
                  <a:off x="1876925" y="29165142"/>
                  <a:ext cx="2528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92DFB356-1CAB-D44C-8754-5168C1F75FCC}"/>
                  </a:ext>
                </a:extLst>
              </p:cNvPr>
              <p:cNvSpPr txBox="1"/>
              <p:nvPr/>
            </p:nvSpPr>
            <p:spPr>
              <a:xfrm>
                <a:off x="11158522" y="15433384"/>
                <a:ext cx="2064916" cy="838746"/>
              </a:xfrm>
              <a:prstGeom prst="rect">
                <a:avLst/>
              </a:prstGeom>
              <a:noFill/>
            </p:spPr>
            <p:txBody>
              <a:bodyPr wrap="square" rtlCol="0">
                <a:spAutoFit/>
              </a:bodyPr>
              <a:lstStyle/>
              <a:p>
                <a:r>
                  <a:rPr lang="en-US" sz="2400">
                    <a:latin typeface="Corbel" panose="020B0503020204020204" pitchFamily="34" charset="0"/>
                  </a:rPr>
                  <a:t>80</a:t>
                </a:r>
                <a:r>
                  <a:rPr lang="en-US" sz="2400">
                    <a:latin typeface="Corbel" panose="020B0503020204020204" pitchFamily="34" charset="0"/>
                    <a:sym typeface="Symbol" pitchFamily="2" charset="2"/>
                  </a:rPr>
                  <a:t> </a:t>
                </a:r>
                <a:r>
                  <a:rPr lang="en-US" sz="2400">
                    <a:latin typeface="Corbel" panose="020B0503020204020204" pitchFamily="34" charset="0"/>
                  </a:rPr>
                  <a:t>L bacterial broth</a:t>
                </a:r>
              </a:p>
            </p:txBody>
          </p:sp>
          <p:sp>
            <p:nvSpPr>
              <p:cNvPr id="30" name="TextBox 29">
                <a:extLst>
                  <a:ext uri="{FF2B5EF4-FFF2-40B4-BE49-F238E27FC236}">
                    <a16:creationId xmlns:a16="http://schemas.microsoft.com/office/drawing/2014/main" id="{9A02F823-072A-ED45-916A-C3BF0D9C690C}"/>
                  </a:ext>
                </a:extLst>
              </p:cNvPr>
              <p:cNvSpPr txBox="1"/>
              <p:nvPr/>
            </p:nvSpPr>
            <p:spPr>
              <a:xfrm>
                <a:off x="11163949" y="16329011"/>
                <a:ext cx="1615367" cy="465970"/>
              </a:xfrm>
              <a:prstGeom prst="rect">
                <a:avLst/>
              </a:prstGeom>
              <a:noFill/>
            </p:spPr>
            <p:txBody>
              <a:bodyPr wrap="square" rtlCol="0">
                <a:spAutoFit/>
              </a:bodyPr>
              <a:lstStyle/>
              <a:p>
                <a:r>
                  <a:rPr lang="en-US" sz="2400">
                    <a:latin typeface="Corbel" panose="020B0503020204020204" pitchFamily="34" charset="0"/>
                  </a:rPr>
                  <a:t>Substrate</a:t>
                </a:r>
              </a:p>
            </p:txBody>
          </p:sp>
          <p:sp>
            <p:nvSpPr>
              <p:cNvPr id="38" name="TextBox 37">
                <a:extLst>
                  <a:ext uri="{FF2B5EF4-FFF2-40B4-BE49-F238E27FC236}">
                    <a16:creationId xmlns:a16="http://schemas.microsoft.com/office/drawing/2014/main" id="{2A183D3D-1217-9847-AAE4-65044346271D}"/>
                  </a:ext>
                </a:extLst>
              </p:cNvPr>
              <p:cNvSpPr txBox="1"/>
              <p:nvPr/>
            </p:nvSpPr>
            <p:spPr>
              <a:xfrm>
                <a:off x="11032425" y="16850835"/>
                <a:ext cx="1568644" cy="465970"/>
              </a:xfrm>
              <a:prstGeom prst="rect">
                <a:avLst/>
              </a:prstGeom>
              <a:noFill/>
            </p:spPr>
            <p:txBody>
              <a:bodyPr wrap="square" rtlCol="0">
                <a:spAutoFit/>
              </a:bodyPr>
              <a:lstStyle/>
              <a:p>
                <a:r>
                  <a:rPr lang="en-US" sz="2400" dirty="0">
                    <a:latin typeface="Corbel" panose="020B0503020204020204" pitchFamily="34" charset="0"/>
                  </a:rPr>
                  <a:t>Adhesive </a:t>
                </a:r>
              </a:p>
            </p:txBody>
          </p:sp>
        </p:grpSp>
        <p:cxnSp>
          <p:nvCxnSpPr>
            <p:cNvPr id="43" name="Straight Connector 42">
              <a:extLst>
                <a:ext uri="{FF2B5EF4-FFF2-40B4-BE49-F238E27FC236}">
                  <a16:creationId xmlns:a16="http://schemas.microsoft.com/office/drawing/2014/main" id="{87E90B49-ACC6-1744-A98E-2F211601A79C}"/>
                </a:ext>
              </a:extLst>
            </p:cNvPr>
            <p:cNvCxnSpPr>
              <a:stCxn id="38" idx="1"/>
            </p:cNvCxnSpPr>
            <p:nvPr/>
          </p:nvCxnSpPr>
          <p:spPr>
            <a:xfrm flipH="1" flipV="1">
              <a:off x="10095727" y="16860823"/>
              <a:ext cx="936698" cy="166258"/>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029B421-98C0-9149-9EA9-85FE87F20993}"/>
                </a:ext>
              </a:extLst>
            </p:cNvPr>
            <p:cNvCxnSpPr>
              <a:stCxn id="30" idx="1"/>
            </p:cNvCxnSpPr>
            <p:nvPr/>
          </p:nvCxnSpPr>
          <p:spPr>
            <a:xfrm flipH="1" flipV="1">
              <a:off x="10479395" y="16336569"/>
              <a:ext cx="684554" cy="168688"/>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DB1666D-03BE-BA49-AABA-11F2C316F76D}"/>
                </a:ext>
              </a:extLst>
            </p:cNvPr>
            <p:cNvCxnSpPr>
              <a:cxnSpLocks/>
              <a:stCxn id="23" idx="1"/>
            </p:cNvCxnSpPr>
            <p:nvPr/>
          </p:nvCxnSpPr>
          <p:spPr>
            <a:xfrm flipH="1" flipV="1">
              <a:off x="10543551" y="15672813"/>
              <a:ext cx="614971" cy="123206"/>
            </a:xfrm>
            <a:prstGeom prst="line">
              <a:avLst/>
            </a:prstGeom>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696A15F2-422E-5B42-AF1E-B3FEEC72A001}"/>
              </a:ext>
            </a:extLst>
          </p:cNvPr>
          <p:cNvSpPr/>
          <p:nvPr/>
        </p:nvSpPr>
        <p:spPr>
          <a:xfrm>
            <a:off x="35610299" y="-19098"/>
            <a:ext cx="2794501" cy="4750247"/>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A1AF1DF-6ECF-3B49-8934-189C162FD729}"/>
              </a:ext>
            </a:extLst>
          </p:cNvPr>
          <p:cNvPicPr>
            <a:picLocks noChangeAspect="1"/>
          </p:cNvPicPr>
          <p:nvPr/>
        </p:nvPicPr>
        <p:blipFill>
          <a:blip r:embed="rId3"/>
          <a:stretch>
            <a:fillRect/>
          </a:stretch>
        </p:blipFill>
        <p:spPr>
          <a:xfrm>
            <a:off x="35610299" y="206292"/>
            <a:ext cx="2794501" cy="4139272"/>
          </a:xfrm>
          <a:prstGeom prst="rect">
            <a:avLst/>
          </a:prstGeom>
        </p:spPr>
      </p:pic>
      <p:graphicFrame>
        <p:nvGraphicFramePr>
          <p:cNvPr id="47" name="Chart 46">
            <a:extLst>
              <a:ext uri="{FF2B5EF4-FFF2-40B4-BE49-F238E27FC236}">
                <a16:creationId xmlns:a16="http://schemas.microsoft.com/office/drawing/2014/main" id="{321EBCD3-1EAC-C348-8BA0-AEE26E29F47B}"/>
              </a:ext>
            </a:extLst>
          </p:cNvPr>
          <p:cNvGraphicFramePr>
            <a:graphicFrameLocks/>
          </p:cNvGraphicFramePr>
          <p:nvPr>
            <p:extLst>
              <p:ext uri="{D42A27DB-BD31-4B8C-83A1-F6EECF244321}">
                <p14:modId xmlns:p14="http://schemas.microsoft.com/office/powerpoint/2010/main" val="1943899238"/>
              </p:ext>
            </p:extLst>
          </p:nvPr>
        </p:nvGraphicFramePr>
        <p:xfrm>
          <a:off x="13330784" y="28039784"/>
          <a:ext cx="11740896" cy="7543800"/>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a16="http://schemas.microsoft.com/office/drawing/2014/main" id="{3B252115-4799-C74A-8FE2-4E8A30B4FBB9}"/>
              </a:ext>
            </a:extLst>
          </p:cNvPr>
          <p:cNvSpPr txBox="1"/>
          <p:nvPr/>
        </p:nvSpPr>
        <p:spPr>
          <a:xfrm>
            <a:off x="13330784" y="35641563"/>
            <a:ext cx="11740896" cy="830997"/>
          </a:xfrm>
          <a:prstGeom prst="rect">
            <a:avLst/>
          </a:prstGeom>
          <a:noFill/>
        </p:spPr>
        <p:txBody>
          <a:bodyPr wrap="square" rtlCol="0">
            <a:noAutofit/>
          </a:bodyPr>
          <a:lstStyle/>
          <a:p>
            <a:r>
              <a:rPr lang="en-US" sz="2400" dirty="0">
                <a:latin typeface="Corbel" panose="020B0503020204020204" pitchFamily="34" charset="0"/>
              </a:rPr>
              <a:t>Figure 4. Growth curves of </a:t>
            </a:r>
            <a:r>
              <a:rPr lang="en-US" sz="2400" i="1" dirty="0">
                <a:latin typeface="Corbel" panose="020B0503020204020204" pitchFamily="34" charset="0"/>
              </a:rPr>
              <a:t>E. coli </a:t>
            </a:r>
            <a:r>
              <a:rPr lang="en-US" sz="2400" dirty="0">
                <a:latin typeface="Corbel" panose="020B0503020204020204" pitchFamily="34" charset="0"/>
              </a:rPr>
              <a:t>over 24 hours with substrates adhered with tape. Values are fluorescence units which correlate to number of bacteria.</a:t>
            </a:r>
            <a:endParaRPr lang="en-US" sz="2400" i="1" dirty="0">
              <a:latin typeface="Corbel" panose="020B0503020204020204" pitchFamily="34" charset="0"/>
            </a:endParaRPr>
          </a:p>
        </p:txBody>
      </p:sp>
      <p:graphicFrame>
        <p:nvGraphicFramePr>
          <p:cNvPr id="50" name="Chart 49">
            <a:extLst>
              <a:ext uri="{FF2B5EF4-FFF2-40B4-BE49-F238E27FC236}">
                <a16:creationId xmlns:a16="http://schemas.microsoft.com/office/drawing/2014/main" id="{482CF5FF-73BA-456B-8CBC-18F576EB7AC8}"/>
              </a:ext>
            </a:extLst>
          </p:cNvPr>
          <p:cNvGraphicFramePr>
            <a:graphicFrameLocks/>
          </p:cNvGraphicFramePr>
          <p:nvPr>
            <p:extLst>
              <p:ext uri="{D42A27DB-BD31-4B8C-83A1-F6EECF244321}">
                <p14:modId xmlns:p14="http://schemas.microsoft.com/office/powerpoint/2010/main" val="762168151"/>
              </p:ext>
            </p:extLst>
          </p:nvPr>
        </p:nvGraphicFramePr>
        <p:xfrm>
          <a:off x="25873387" y="14189097"/>
          <a:ext cx="11740896" cy="6775704"/>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a:extLst>
              <a:ext uri="{FF2B5EF4-FFF2-40B4-BE49-F238E27FC236}">
                <a16:creationId xmlns:a16="http://schemas.microsoft.com/office/drawing/2014/main" id="{11C3B379-7D04-5042-88CA-E99A1A082744}"/>
              </a:ext>
            </a:extLst>
          </p:cNvPr>
          <p:cNvSpPr txBox="1"/>
          <p:nvPr/>
        </p:nvSpPr>
        <p:spPr>
          <a:xfrm>
            <a:off x="32172796" y="37230210"/>
            <a:ext cx="6059691" cy="1107996"/>
          </a:xfrm>
          <a:prstGeom prst="rect">
            <a:avLst/>
          </a:prstGeom>
          <a:noFill/>
        </p:spPr>
        <p:txBody>
          <a:bodyPr wrap="square" rtlCol="0">
            <a:spAutoFit/>
          </a:bodyPr>
          <a:lstStyle/>
          <a:p>
            <a:pPr algn="r"/>
            <a:r>
              <a:rPr lang="en-US" sz="6600" dirty="0">
                <a:latin typeface="Corbel" panose="020B0503020204020204" pitchFamily="34" charset="0"/>
              </a:rPr>
              <a:t>Fall 2019</a:t>
            </a:r>
          </a:p>
        </p:txBody>
      </p:sp>
      <p:graphicFrame>
        <p:nvGraphicFramePr>
          <p:cNvPr id="51" name="Chart 50">
            <a:extLst>
              <a:ext uri="{FF2B5EF4-FFF2-40B4-BE49-F238E27FC236}">
                <a16:creationId xmlns:a16="http://schemas.microsoft.com/office/drawing/2014/main" id="{C6D7A510-2622-BF41-87FE-0A5F6556BC16}"/>
              </a:ext>
            </a:extLst>
          </p:cNvPr>
          <p:cNvGraphicFramePr>
            <a:graphicFrameLocks/>
          </p:cNvGraphicFramePr>
          <p:nvPr>
            <p:extLst>
              <p:ext uri="{D42A27DB-BD31-4B8C-83A1-F6EECF244321}">
                <p14:modId xmlns:p14="http://schemas.microsoft.com/office/powerpoint/2010/main" val="106489414"/>
              </p:ext>
            </p:extLst>
          </p:nvPr>
        </p:nvGraphicFramePr>
        <p:xfrm>
          <a:off x="13330784" y="19018184"/>
          <a:ext cx="11740896" cy="7543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a:extLst>
              <a:ext uri="{FF2B5EF4-FFF2-40B4-BE49-F238E27FC236}">
                <a16:creationId xmlns:a16="http://schemas.microsoft.com/office/drawing/2014/main" id="{02F3A5A3-87E8-3549-AD6E-A5988AAE8C46}"/>
              </a:ext>
            </a:extLst>
          </p:cNvPr>
          <p:cNvGraphicFramePr>
            <a:graphicFrameLocks/>
          </p:cNvGraphicFramePr>
          <p:nvPr>
            <p:extLst>
              <p:ext uri="{D42A27DB-BD31-4B8C-83A1-F6EECF244321}">
                <p14:modId xmlns:p14="http://schemas.microsoft.com/office/powerpoint/2010/main" val="1275823100"/>
              </p:ext>
            </p:extLst>
          </p:nvPr>
        </p:nvGraphicFramePr>
        <p:xfrm>
          <a:off x="33963429" y="14782215"/>
          <a:ext cx="3265714" cy="2907626"/>
        </p:xfrm>
        <a:graphic>
          <a:graphicData uri="http://schemas.openxmlformats.org/drawingml/2006/chart">
            <c:chart xmlns:c="http://schemas.openxmlformats.org/drawingml/2006/chart" xmlns:r="http://schemas.openxmlformats.org/officeDocument/2006/relationships" r:id="rId7"/>
          </a:graphicData>
        </a:graphic>
      </p:graphicFrame>
      <p:pic>
        <p:nvPicPr>
          <p:cNvPr id="40" name="Picture 39">
            <a:extLst>
              <a:ext uri="{FF2B5EF4-FFF2-40B4-BE49-F238E27FC236}">
                <a16:creationId xmlns:a16="http://schemas.microsoft.com/office/drawing/2014/main" id="{E463909E-485F-6D44-A261-A3116A157AB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986833" y="12680200"/>
            <a:ext cx="9144000" cy="7315200"/>
          </a:xfrm>
          <a:prstGeom prst="rect">
            <a:avLst/>
          </a:prstGeom>
        </p:spPr>
      </p:pic>
    </p:spTree>
    <p:extLst>
      <p:ext uri="{BB962C8B-B14F-4D97-AF65-F5344CB8AC3E}">
        <p14:creationId xmlns:p14="http://schemas.microsoft.com/office/powerpoint/2010/main" val="171619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D7553E1E11624FA42ADC4142A6EBCB" ma:contentTypeVersion="13" ma:contentTypeDescription="Create a new document." ma:contentTypeScope="" ma:versionID="baee7d1fa192e8ab4bea0820d5d487ed">
  <xsd:schema xmlns:xsd="http://www.w3.org/2001/XMLSchema" xmlns:xs="http://www.w3.org/2001/XMLSchema" xmlns:p="http://schemas.microsoft.com/office/2006/metadata/properties" xmlns:ns3="1e60c8af-82bd-41ad-8b9f-9f332739dbb2" xmlns:ns4="ddfc9a76-14ee-41f8-8b4b-af06bf6b970a" targetNamespace="http://schemas.microsoft.com/office/2006/metadata/properties" ma:root="true" ma:fieldsID="cabe65be1ca187d4c0145448c328c105" ns3:_="" ns4:_="">
    <xsd:import namespace="1e60c8af-82bd-41ad-8b9f-9f332739dbb2"/>
    <xsd:import namespace="ddfc9a76-14ee-41f8-8b4b-af06bf6b97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EventHashCode" minOccurs="0"/>
                <xsd:element ref="ns4:MediaServiceGenerationTime"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0c8af-82bd-41ad-8b9f-9f332739dbb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fc9a76-14ee-41f8-8b4b-af06bf6b970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48C536-A562-4190-BBF1-B14243CF0D68}">
  <ds:schemaRef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elements/1.1/"/>
    <ds:schemaRef ds:uri="http://schemas.microsoft.com/office/2006/metadata/properties"/>
    <ds:schemaRef ds:uri="1e60c8af-82bd-41ad-8b9f-9f332739dbb2"/>
    <ds:schemaRef ds:uri="ddfc9a76-14ee-41f8-8b4b-af06bf6b970a"/>
    <ds:schemaRef ds:uri="http://purl.org/dc/dcmitype/"/>
    <ds:schemaRef ds:uri="http://purl.org/dc/terms/"/>
  </ds:schemaRefs>
</ds:datastoreItem>
</file>

<file path=customXml/itemProps2.xml><?xml version="1.0" encoding="utf-8"?>
<ds:datastoreItem xmlns:ds="http://schemas.openxmlformats.org/officeDocument/2006/customXml" ds:itemID="{05ABB4D7-B923-4C30-8EAF-F689C302FD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0c8af-82bd-41ad-8b9f-9f332739dbb2"/>
    <ds:schemaRef ds:uri="ddfc9a76-14ee-41f8-8b4b-af06bf6b9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B18E60-9C20-4F1C-A4D8-4B627CF1FF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5159</TotalTime>
  <Words>524</Words>
  <Application>Microsoft Macintosh PowerPoint</Application>
  <PresentationFormat>Custom</PresentationFormat>
  <Paragraphs>66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Corbel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Lewelling</dc:creator>
  <cp:lastModifiedBy>Taylor Lewelling</cp:lastModifiedBy>
  <cp:revision>11</cp:revision>
  <cp:lastPrinted>2019-11-18T19:45:02Z</cp:lastPrinted>
  <dcterms:created xsi:type="dcterms:W3CDTF">2019-11-06T14:58:23Z</dcterms:created>
  <dcterms:modified xsi:type="dcterms:W3CDTF">2019-11-22T20:24:13Z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0x010100A3D7553E1E11624FA42ADC4142A6EBCB</vt:lpwstr>
  </property>
</Properties>
</file>